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aveat" charset="0"/>
      <p:regular r:id="rId34"/>
      <p:bold r:id="rId35"/>
    </p:embeddedFont>
    <p:embeddedFont>
      <p:font typeface="Anton" charset="0"/>
      <p:regular r:id="rId36"/>
    </p:embeddedFont>
    <p:embeddedFont>
      <p:font typeface="Rajdhani" charset="0"/>
      <p:regular r:id="rId37"/>
      <p:bold r:id="rId38"/>
    </p:embeddedFont>
    <p:embeddedFont>
      <p:font typeface="Comfortaa" charset="0"/>
      <p:regular r:id="rId39"/>
      <p:bold r:id="rId40"/>
    </p:embeddedFont>
    <p:embeddedFont>
      <p:font typeface="Fira Sans Condensed Light" charset="0"/>
      <p:regular r:id="rId41"/>
      <p:bold r:id="rId42"/>
      <p:italic r:id="rId43"/>
      <p:boldItalic r:id="rId44"/>
    </p:embeddedFont>
    <p:embeddedFont>
      <p:font typeface="Advent Pro Light" charset="0"/>
      <p:regular r:id="rId45"/>
      <p:bold r:id="rId46"/>
    </p:embeddedFont>
    <p:embeddedFont>
      <p:font typeface="Comfortaa Regular" charset="0"/>
      <p:regular r:id="rId47"/>
      <p:bold r:id="rId48"/>
    </p:embeddedFont>
    <p:embeddedFont>
      <p:font typeface="Caveat Regular" charset="0"/>
      <p:regular r:id="rId49"/>
      <p:bold r:id="rId50"/>
    </p:embeddedFont>
    <p:embeddedFont>
      <p:font typeface="Fira Sans Condensed" charset="0"/>
      <p:regular r:id="rId51"/>
      <p:bold r:id="rId52"/>
      <p:italic r:id="rId53"/>
      <p:boldItalic r:id="rId54"/>
    </p:embeddedFont>
    <p:embeddedFont>
      <p:font typeface="Comic Sans MS" pitchFamily="66" charset="0"/>
      <p:regular r:id="rId55"/>
      <p:bold r:id="rId56"/>
      <p:italic r:id="rId57"/>
      <p:boldItalic r:id="rId58"/>
    </p:embeddedFont>
    <p:embeddedFont>
      <p:font typeface="Josefin Slab"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61" Type="http://schemas.openxmlformats.org/officeDocument/2006/relationships/font" Target="fonts/font2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5271c6f92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5271c6f92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770c0b397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770c0b397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5271c6f9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5271c6f9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d5271c6f9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d5271c6f9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5271c6f92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5271c6f92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5271c6f92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5271c6f92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770c0b397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770c0b397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770c0b397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d770c0b397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770c0b397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770c0b397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770c0b397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d770c0b397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d5271c6f9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d5271c6f9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770c0b397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770c0b397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d5271c6f9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d5271c6f9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770c0b397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770c0b397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770c0b397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d770c0b397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5271c6f92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5271c6f92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5271c6f92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d5271c6f9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d5271c6f92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d5271c6f9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d5271c6f9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d5271c6f9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5271c6f9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5271c6f9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770c0b397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d770c0b397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d5271c6f92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d5271c6f9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770c0b397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d770c0b397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d770c0b397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770c0b397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770c0b397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770c0b397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5271c6f9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d5271c6f9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770c0b397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d770c0b397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5271c6f9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5271c6f9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770c0b397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770c0b397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5271c6f9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5271c6f9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900">
                <a:solidFill>
                  <a:schemeClr val="lt2"/>
                </a:solidFill>
                <a:latin typeface="Fira Sans Condensed Light"/>
                <a:ea typeface="Fira Sans Condensed Light"/>
                <a:cs typeface="Fira Sans Condensed Light"/>
                <a:sym typeface="Fira Sans Condensed Light"/>
              </a:rPr>
              <a:t>CREDITS: This presentation template was created by </a:t>
            </a:r>
            <a:r>
              <a:rPr lang="en-GB" sz="900" b="1">
                <a:solidFill>
                  <a:schemeClr val="lt2"/>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GB" sz="900">
                <a:solidFill>
                  <a:schemeClr val="lt2"/>
                </a:solidFill>
                <a:latin typeface="Fira Sans Condensed Light"/>
                <a:ea typeface="Fira Sans Condensed Light"/>
                <a:cs typeface="Fira Sans Condensed Light"/>
                <a:sym typeface="Fira Sans Condensed Light"/>
              </a:rPr>
              <a:t>, including icons by </a:t>
            </a:r>
            <a:r>
              <a:rPr lang="en-GB" sz="900" b="1">
                <a:solidFill>
                  <a:schemeClr val="lt2"/>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GB" sz="900">
                <a:solidFill>
                  <a:schemeClr val="lt2"/>
                </a:solidFill>
                <a:latin typeface="Fira Sans Condensed Light"/>
                <a:ea typeface="Fira Sans Condensed Light"/>
                <a:cs typeface="Fira Sans Condensed Light"/>
                <a:sym typeface="Fira Sans Condensed Light"/>
              </a:rPr>
              <a:t>, and infographics &amp; images by </a:t>
            </a:r>
            <a:r>
              <a:rPr lang="en-GB" sz="900" b="1">
                <a:solidFill>
                  <a:schemeClr val="lt2"/>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GB"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latin typeface="Caveat"/>
                <a:ea typeface="Caveat"/>
                <a:cs typeface="Caveat"/>
                <a:sym typeface="Caveat"/>
              </a:rPr>
              <a:t>Image Captioning</a:t>
            </a:r>
            <a:endParaRPr>
              <a:latin typeface="Caveat"/>
              <a:ea typeface="Caveat"/>
              <a:cs typeface="Caveat"/>
              <a:sym typeface="Caveat"/>
            </a:endParaRPr>
          </a:p>
          <a:p>
            <a:pPr marL="0" lvl="0" indent="0" algn="l" rtl="0">
              <a:spcBef>
                <a:spcPts val="0"/>
              </a:spcBef>
              <a:spcAft>
                <a:spcPts val="0"/>
              </a:spcAft>
              <a:buNone/>
            </a:pPr>
            <a:endParaRPr/>
          </a:p>
        </p:txBody>
      </p:sp>
      <p:sp>
        <p:nvSpPr>
          <p:cNvPr id="99" name="Google Shape;99;p22"/>
          <p:cNvSpPr txBox="1">
            <a:spLocks noGrp="1"/>
          </p:cNvSpPr>
          <p:nvPr>
            <p:ph type="subTitle" idx="1"/>
          </p:nvPr>
        </p:nvSpPr>
        <p:spPr>
          <a:xfrm>
            <a:off x="729625" y="3172900"/>
            <a:ext cx="7688100" cy="14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100" dirty="0" err="1" smtClean="0">
                <a:latin typeface="Comfortaa"/>
                <a:ea typeface="Comfortaa"/>
                <a:cs typeface="Comfortaa"/>
                <a:sym typeface="Comfortaa"/>
              </a:rPr>
              <a:t>Bhuvnesh</a:t>
            </a:r>
            <a:r>
              <a:rPr lang="en-GB" sz="2100" dirty="0" smtClean="0">
                <a:latin typeface="Comfortaa"/>
                <a:ea typeface="Comfortaa"/>
                <a:cs typeface="Comfortaa"/>
                <a:sym typeface="Comfortaa"/>
              </a:rPr>
              <a:t> 19001011016</a:t>
            </a:r>
            <a:endParaRPr>
              <a:latin typeface="Comfortaa"/>
              <a:ea typeface="Comfortaa"/>
              <a:cs typeface="Comfortaa"/>
              <a:sym typeface="Comfortaa"/>
            </a:endParaRPr>
          </a:p>
          <a:p>
            <a:pPr marL="0" lvl="0" indent="0" algn="l" rtl="0">
              <a:spcBef>
                <a:spcPts val="0"/>
              </a:spcBef>
              <a:spcAft>
                <a:spcPts val="0"/>
              </a:spcAft>
              <a:buNone/>
            </a:pPr>
            <a:r>
              <a:rPr lang="en-GB" sz="2000" dirty="0">
                <a:latin typeface="Comfortaa"/>
                <a:ea typeface="Comfortaa"/>
                <a:cs typeface="Comfortaa"/>
                <a:sym typeface="Comfortaa"/>
              </a:rPr>
              <a:t>May 6 2021</a:t>
            </a:r>
            <a:endParaRPr sz="2000">
              <a:latin typeface="Comfortaa"/>
              <a:ea typeface="Comfortaa"/>
              <a:cs typeface="Comfortaa"/>
              <a:sym typeface="Comfortaa"/>
            </a:endParaRPr>
          </a:p>
          <a:p>
            <a:pPr marL="0" lvl="0" indent="0" algn="l" rtl="0">
              <a:spcBef>
                <a:spcPts val="0"/>
              </a:spcBef>
              <a:spcAft>
                <a:spcPts val="0"/>
              </a:spcAft>
              <a:buNone/>
            </a:pPr>
            <a:endParaRPr>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31"/>
          <p:cNvPicPr preferRelativeResize="0"/>
          <p:nvPr/>
        </p:nvPicPr>
        <p:blipFill>
          <a:blip r:embed="rId3">
            <a:alphaModFix/>
          </a:blip>
          <a:stretch>
            <a:fillRect/>
          </a:stretch>
        </p:blipFill>
        <p:spPr>
          <a:xfrm>
            <a:off x="278600" y="1140974"/>
            <a:ext cx="8586775" cy="3854175"/>
          </a:xfrm>
          <a:prstGeom prst="rect">
            <a:avLst/>
          </a:prstGeom>
          <a:noFill/>
          <a:ln>
            <a:noFill/>
          </a:ln>
        </p:spPr>
      </p:pic>
      <p:sp>
        <p:nvSpPr>
          <p:cNvPr id="155" name="Google Shape;155;p31"/>
          <p:cNvSpPr txBox="1"/>
          <p:nvPr/>
        </p:nvSpPr>
        <p:spPr>
          <a:xfrm>
            <a:off x="615225" y="182625"/>
            <a:ext cx="56607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b="1">
                <a:solidFill>
                  <a:srgbClr val="FFFFFF"/>
                </a:solidFill>
                <a:latin typeface="Caveat"/>
                <a:ea typeface="Caveat"/>
                <a:cs typeface="Caveat"/>
                <a:sym typeface="Caveat"/>
              </a:rPr>
              <a:t>Working of Convolution neural network</a:t>
            </a:r>
            <a:endParaRPr sz="2500" b="1">
              <a:solidFill>
                <a:srgbClr val="FFFFFF"/>
              </a:solidFill>
              <a:latin typeface="Caveat"/>
              <a:ea typeface="Caveat"/>
              <a:cs typeface="Caveat"/>
              <a:sym typeface="Cave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2"/>
          <p:cNvSpPr txBox="1"/>
          <p:nvPr/>
        </p:nvSpPr>
        <p:spPr>
          <a:xfrm>
            <a:off x="741025" y="378300"/>
            <a:ext cx="52383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100" b="1">
                <a:solidFill>
                  <a:srgbClr val="FCFCFC"/>
                </a:solidFill>
                <a:latin typeface="Caveat"/>
                <a:ea typeface="Caveat"/>
                <a:cs typeface="Caveat"/>
                <a:sym typeface="Caveat"/>
              </a:rPr>
              <a:t>Cnn model used in this project</a:t>
            </a:r>
            <a:endParaRPr sz="3100" b="1">
              <a:solidFill>
                <a:srgbClr val="FCFCFC"/>
              </a:solidFill>
              <a:latin typeface="Caveat"/>
              <a:ea typeface="Caveat"/>
              <a:cs typeface="Caveat"/>
              <a:sym typeface="Caveat"/>
            </a:endParaRPr>
          </a:p>
        </p:txBody>
      </p:sp>
      <p:sp>
        <p:nvSpPr>
          <p:cNvPr id="161" name="Google Shape;161;p32"/>
          <p:cNvSpPr txBox="1"/>
          <p:nvPr/>
        </p:nvSpPr>
        <p:spPr>
          <a:xfrm>
            <a:off x="741025" y="1271400"/>
            <a:ext cx="32706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rgbClr val="FCFCFC"/>
                </a:solidFill>
                <a:latin typeface="Comfortaa Regular"/>
                <a:ea typeface="Comfortaa Regular"/>
                <a:cs typeface="Comfortaa Regular"/>
                <a:sym typeface="Comfortaa Regular"/>
              </a:rPr>
              <a:t>In this model we have  Resnet-50 cnn model and have used the pretrained weights, trained on imagenet dataset</a:t>
            </a:r>
            <a:endParaRPr sz="1700">
              <a:solidFill>
                <a:srgbClr val="FCFCFC"/>
              </a:solidFill>
              <a:latin typeface="Comfortaa Regular"/>
              <a:ea typeface="Comfortaa Regular"/>
              <a:cs typeface="Comfortaa Regular"/>
              <a:sym typeface="Comfortaa Regular"/>
            </a:endParaRPr>
          </a:p>
        </p:txBody>
      </p:sp>
      <p:sp>
        <p:nvSpPr>
          <p:cNvPr id="162" name="Google Shape;162;p32"/>
          <p:cNvSpPr txBox="1"/>
          <p:nvPr/>
        </p:nvSpPr>
        <p:spPr>
          <a:xfrm>
            <a:off x="4572000" y="2957500"/>
            <a:ext cx="3494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FCFCFC"/>
                </a:solidFill>
                <a:latin typeface="Comfortaa Regular"/>
                <a:ea typeface="Comfortaa Regular"/>
                <a:cs typeface="Comfortaa Regular"/>
                <a:sym typeface="Comfortaa Regular"/>
              </a:rPr>
              <a:t>Resnet-50 consist of 50 deep neural layers and is capable of categorizing 1000 image categories</a:t>
            </a:r>
            <a:endParaRPr sz="1800">
              <a:solidFill>
                <a:srgbClr val="FCFCFC"/>
              </a:solidFill>
              <a:latin typeface="Comfortaa Regular"/>
              <a:ea typeface="Comfortaa Regular"/>
              <a:cs typeface="Comfortaa Regular"/>
              <a:sym typeface="Comfortaa Regul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3"/>
          <p:cNvSpPr txBox="1">
            <a:spLocks noGrp="1"/>
          </p:cNvSpPr>
          <p:nvPr>
            <p:ph type="title"/>
          </p:nvPr>
        </p:nvSpPr>
        <p:spPr>
          <a:xfrm>
            <a:off x="523350" y="53575"/>
            <a:ext cx="7688700" cy="7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11">
                <a:latin typeface="Caveat"/>
                <a:ea typeface="Caveat"/>
                <a:cs typeface="Caveat"/>
                <a:sym typeface="Caveat"/>
              </a:rPr>
              <a:t>Recurrent neural network</a:t>
            </a:r>
            <a:endParaRPr sz="4011">
              <a:latin typeface="Caveat"/>
              <a:ea typeface="Caveat"/>
              <a:cs typeface="Caveat"/>
              <a:sym typeface="Caveat"/>
            </a:endParaRPr>
          </a:p>
        </p:txBody>
      </p:sp>
      <p:sp>
        <p:nvSpPr>
          <p:cNvPr id="168" name="Google Shape;168;p33"/>
          <p:cNvSpPr txBox="1"/>
          <p:nvPr/>
        </p:nvSpPr>
        <p:spPr>
          <a:xfrm>
            <a:off x="703650" y="953700"/>
            <a:ext cx="7736700" cy="424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latin typeface="Comfortaa Regular"/>
                <a:ea typeface="Comfortaa Regular"/>
                <a:cs typeface="Comfortaa Regular"/>
                <a:sym typeface="Comfortaa Regular"/>
              </a:rPr>
              <a:t>RNNs in general and LSTMs in particular have received the most success when working with sequences of words and paragraphs, generally called natural language processing. </a:t>
            </a:r>
            <a:endParaRPr sz="1300">
              <a:solidFill>
                <a:schemeClr val="lt2"/>
              </a:solidFill>
              <a:latin typeface="Comfortaa Regular"/>
              <a:ea typeface="Comfortaa Regular"/>
              <a:cs typeface="Comfortaa Regular"/>
              <a:sym typeface="Comfortaa Regular"/>
            </a:endParaRPr>
          </a:p>
          <a:p>
            <a:pPr marL="0" lvl="0" indent="0" algn="l" rtl="0">
              <a:spcBef>
                <a:spcPts val="1600"/>
              </a:spcBef>
              <a:spcAft>
                <a:spcPts val="0"/>
              </a:spcAft>
              <a:buNone/>
            </a:pPr>
            <a:r>
              <a:rPr lang="en-GB" sz="1300">
                <a:solidFill>
                  <a:schemeClr val="lt2"/>
                </a:solidFill>
                <a:latin typeface="Comfortaa Regular"/>
                <a:ea typeface="Comfortaa Regular"/>
                <a:cs typeface="Comfortaa Regular"/>
                <a:sym typeface="Comfortaa Regular"/>
              </a:rPr>
              <a:t>This includes both sequences of text and sequences of spoken language represented as a time series. They are also used as generative models that require a sequence output, not only with text, but on applications such as generating handwriting. </a:t>
            </a:r>
            <a:endParaRPr sz="1300">
              <a:solidFill>
                <a:schemeClr val="lt2"/>
              </a:solidFill>
              <a:latin typeface="Comfortaa Regular"/>
              <a:ea typeface="Comfortaa Regular"/>
              <a:cs typeface="Comfortaa Regular"/>
              <a:sym typeface="Comfortaa Regular"/>
            </a:endParaRPr>
          </a:p>
          <a:p>
            <a:pPr marL="0" lvl="0" indent="0" algn="l" rtl="0">
              <a:spcBef>
                <a:spcPts val="1600"/>
              </a:spcBef>
              <a:spcAft>
                <a:spcPts val="0"/>
              </a:spcAft>
              <a:buNone/>
            </a:pPr>
            <a:r>
              <a:rPr lang="en-GB" sz="1300">
                <a:solidFill>
                  <a:schemeClr val="lt2"/>
                </a:solidFill>
                <a:latin typeface="Comfortaa Regular"/>
                <a:ea typeface="Comfortaa Regular"/>
                <a:cs typeface="Comfortaa Regular"/>
                <a:sym typeface="Comfortaa Regular"/>
              </a:rPr>
              <a:t>Use RNNs For: </a:t>
            </a:r>
            <a:endParaRPr sz="1300">
              <a:solidFill>
                <a:schemeClr val="lt2"/>
              </a:solidFill>
              <a:latin typeface="Comfortaa Regular"/>
              <a:ea typeface="Comfortaa Regular"/>
              <a:cs typeface="Comfortaa Regular"/>
              <a:sym typeface="Comfortaa Regular"/>
            </a:endParaRPr>
          </a:p>
          <a:p>
            <a:pPr marL="0" lvl="0" indent="0" algn="l" rtl="0">
              <a:spcBef>
                <a:spcPts val="1600"/>
              </a:spcBef>
              <a:spcAft>
                <a:spcPts val="0"/>
              </a:spcAft>
              <a:buNone/>
            </a:pPr>
            <a:r>
              <a:rPr lang="en-GB" sz="1300">
                <a:solidFill>
                  <a:schemeClr val="lt2"/>
                </a:solidFill>
                <a:latin typeface="Comfortaa Regular"/>
                <a:ea typeface="Comfortaa Regular"/>
                <a:cs typeface="Comfortaa Regular"/>
                <a:sym typeface="Comfortaa Regular"/>
              </a:rPr>
              <a:t>• Text data </a:t>
            </a:r>
            <a:endParaRPr sz="1300">
              <a:solidFill>
                <a:schemeClr val="lt2"/>
              </a:solidFill>
              <a:latin typeface="Comfortaa Regular"/>
              <a:ea typeface="Comfortaa Regular"/>
              <a:cs typeface="Comfortaa Regular"/>
              <a:sym typeface="Comfortaa Regular"/>
            </a:endParaRPr>
          </a:p>
          <a:p>
            <a:pPr marL="0" lvl="0" indent="0" algn="l" rtl="0">
              <a:spcBef>
                <a:spcPts val="1600"/>
              </a:spcBef>
              <a:spcAft>
                <a:spcPts val="0"/>
              </a:spcAft>
              <a:buNone/>
            </a:pPr>
            <a:r>
              <a:rPr lang="en-GB" sz="1300">
                <a:solidFill>
                  <a:schemeClr val="lt2"/>
                </a:solidFill>
                <a:latin typeface="Comfortaa Regular"/>
                <a:ea typeface="Comfortaa Regular"/>
                <a:cs typeface="Comfortaa Regular"/>
                <a:sym typeface="Comfortaa Regular"/>
              </a:rPr>
              <a:t>• Speech data </a:t>
            </a:r>
            <a:endParaRPr sz="1300">
              <a:solidFill>
                <a:schemeClr val="lt2"/>
              </a:solidFill>
              <a:latin typeface="Comfortaa Regular"/>
              <a:ea typeface="Comfortaa Regular"/>
              <a:cs typeface="Comfortaa Regular"/>
              <a:sym typeface="Comfortaa Regular"/>
            </a:endParaRPr>
          </a:p>
          <a:p>
            <a:pPr marL="0" lvl="0" indent="0" algn="l" rtl="0">
              <a:spcBef>
                <a:spcPts val="1600"/>
              </a:spcBef>
              <a:spcAft>
                <a:spcPts val="0"/>
              </a:spcAft>
              <a:buNone/>
            </a:pPr>
            <a:r>
              <a:rPr lang="en-GB" sz="1300">
                <a:solidFill>
                  <a:schemeClr val="lt2"/>
                </a:solidFill>
                <a:latin typeface="Comfortaa Regular"/>
                <a:ea typeface="Comfortaa Regular"/>
                <a:cs typeface="Comfortaa Regular"/>
                <a:sym typeface="Comfortaa Regular"/>
              </a:rPr>
              <a:t>• Classification prediction problems </a:t>
            </a:r>
            <a:endParaRPr sz="1300">
              <a:solidFill>
                <a:schemeClr val="lt2"/>
              </a:solidFill>
              <a:latin typeface="Comfortaa Regular"/>
              <a:ea typeface="Comfortaa Regular"/>
              <a:cs typeface="Comfortaa Regular"/>
              <a:sym typeface="Comfortaa Regular"/>
            </a:endParaRPr>
          </a:p>
          <a:p>
            <a:pPr marL="0" lvl="0" indent="0" algn="l" rtl="0">
              <a:spcBef>
                <a:spcPts val="1600"/>
              </a:spcBef>
              <a:spcAft>
                <a:spcPts val="0"/>
              </a:spcAft>
              <a:buNone/>
            </a:pPr>
            <a:r>
              <a:rPr lang="en-GB" sz="1300">
                <a:solidFill>
                  <a:schemeClr val="lt2"/>
                </a:solidFill>
                <a:latin typeface="Comfortaa Regular"/>
                <a:ea typeface="Comfortaa Regular"/>
                <a:cs typeface="Comfortaa Regular"/>
                <a:sym typeface="Comfortaa Regular"/>
              </a:rPr>
              <a:t>• Regression prediction problems</a:t>
            </a:r>
            <a:endParaRPr sz="1300">
              <a:solidFill>
                <a:schemeClr val="lt2"/>
              </a:solidFill>
              <a:latin typeface="Comfortaa Regular"/>
              <a:ea typeface="Comfortaa Regular"/>
              <a:cs typeface="Comfortaa Regular"/>
              <a:sym typeface="Comfortaa Regular"/>
            </a:endParaRPr>
          </a:p>
          <a:p>
            <a:pPr marL="0" lvl="0" indent="0" algn="l" rtl="0">
              <a:spcBef>
                <a:spcPts val="1600"/>
              </a:spcBef>
              <a:spcAft>
                <a:spcPts val="0"/>
              </a:spcAft>
              <a:buNone/>
            </a:pPr>
            <a:r>
              <a:rPr lang="en-GB" sz="1300">
                <a:solidFill>
                  <a:schemeClr val="lt2"/>
                </a:solidFill>
                <a:latin typeface="Comfortaa Regular"/>
                <a:ea typeface="Comfortaa Regular"/>
                <a:cs typeface="Comfortaa Regular"/>
                <a:sym typeface="Comfortaa Regular"/>
              </a:rPr>
              <a:t> • Generative models</a:t>
            </a:r>
            <a:endParaRPr sz="1300">
              <a:solidFill>
                <a:schemeClr val="lt2"/>
              </a:solidFill>
              <a:latin typeface="Comfortaa Regular"/>
              <a:ea typeface="Comfortaa Regular"/>
              <a:cs typeface="Comfortaa Regular"/>
              <a:sym typeface="Comfortaa Regular"/>
            </a:endParaRPr>
          </a:p>
          <a:p>
            <a:pPr marL="0" lvl="0" indent="0" algn="l" rtl="0">
              <a:spcBef>
                <a:spcPts val="1600"/>
              </a:spcBef>
              <a:spcAft>
                <a:spcPts val="0"/>
              </a:spcAft>
              <a:buNone/>
            </a:pPr>
            <a:endParaRPr>
              <a:latin typeface="Comfortaa Regular"/>
              <a:ea typeface="Comfortaa Regular"/>
              <a:cs typeface="Comfortaa Regular"/>
              <a:sym typeface="Comfortaa Regul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34" descr="Folded and unfolded regular recurrent neural networks with single... |  Download Scientific Diagram"/>
          <p:cNvPicPr preferRelativeResize="0"/>
          <p:nvPr/>
        </p:nvPicPr>
        <p:blipFill>
          <a:blip r:embed="rId3">
            <a:alphaModFix/>
          </a:blip>
          <a:stretch>
            <a:fillRect/>
          </a:stretch>
        </p:blipFill>
        <p:spPr>
          <a:xfrm>
            <a:off x="153975" y="1035200"/>
            <a:ext cx="8917274" cy="4025350"/>
          </a:xfrm>
          <a:prstGeom prst="rect">
            <a:avLst/>
          </a:prstGeom>
          <a:noFill/>
          <a:ln>
            <a:noFill/>
          </a:ln>
        </p:spPr>
      </p:pic>
      <p:sp>
        <p:nvSpPr>
          <p:cNvPr id="174" name="Google Shape;174;p34"/>
          <p:cNvSpPr txBox="1"/>
          <p:nvPr/>
        </p:nvSpPr>
        <p:spPr>
          <a:xfrm>
            <a:off x="517375" y="168625"/>
            <a:ext cx="5451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a:solidFill>
                  <a:srgbClr val="FCFCFC"/>
                </a:solidFill>
                <a:latin typeface="Comfortaa Regular"/>
                <a:ea typeface="Comfortaa Regular"/>
                <a:cs typeface="Comfortaa Regular"/>
                <a:sym typeface="Comfortaa Regular"/>
              </a:rPr>
              <a:t>Rnn training flow</a:t>
            </a:r>
            <a:endParaRPr sz="2100">
              <a:solidFill>
                <a:srgbClr val="FCFCFC"/>
              </a:solidFill>
              <a:latin typeface="Comfortaa Regular"/>
              <a:ea typeface="Comfortaa Regular"/>
              <a:cs typeface="Comfortaa Regular"/>
              <a:sym typeface="Comfortaa Regul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5"/>
          <p:cNvSpPr txBox="1">
            <a:spLocks noGrp="1"/>
          </p:cNvSpPr>
          <p:nvPr>
            <p:ph type="title"/>
          </p:nvPr>
        </p:nvSpPr>
        <p:spPr>
          <a:xfrm>
            <a:off x="720000" y="2097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200" b="0">
                <a:latin typeface="Caveat Regular"/>
                <a:ea typeface="Caveat Regular"/>
                <a:cs typeface="Caveat Regular"/>
                <a:sym typeface="Caveat Regular"/>
              </a:rPr>
              <a:t>Concepts Used</a:t>
            </a:r>
            <a:endParaRPr sz="4200" b="0">
              <a:latin typeface="Caveat Regular"/>
              <a:ea typeface="Caveat Regular"/>
              <a:cs typeface="Caveat Regular"/>
              <a:sym typeface="Caveat Regular"/>
            </a:endParaRPr>
          </a:p>
        </p:txBody>
      </p:sp>
      <p:sp>
        <p:nvSpPr>
          <p:cNvPr id="180" name="Google Shape;180;p35"/>
          <p:cNvSpPr txBox="1"/>
          <p:nvPr/>
        </p:nvSpPr>
        <p:spPr>
          <a:xfrm>
            <a:off x="756450" y="1564475"/>
            <a:ext cx="7631100" cy="2503800"/>
          </a:xfrm>
          <a:prstGeom prst="rect">
            <a:avLst/>
          </a:prstGeom>
          <a:noFill/>
          <a:ln>
            <a:noFill/>
          </a:ln>
        </p:spPr>
        <p:txBody>
          <a:bodyPr spcFirstLastPara="1" wrap="square" lIns="91425" tIns="91425" rIns="91425" bIns="91425" anchor="t" anchorCtr="0">
            <a:spAutoFit/>
          </a:bodyPr>
          <a:lstStyle/>
          <a:p>
            <a:pPr marL="457200" lvl="0" indent="-317500" algn="ctr" rtl="0">
              <a:spcBef>
                <a:spcPts val="0"/>
              </a:spcBef>
              <a:spcAft>
                <a:spcPts val="0"/>
              </a:spcAft>
              <a:buSzPts val="1400"/>
              <a:buFont typeface="Comfortaa Regular"/>
              <a:buChar char="●"/>
            </a:pPr>
            <a:r>
              <a:rPr lang="en-GB" sz="1300">
                <a:solidFill>
                  <a:schemeClr val="lt2"/>
                </a:solidFill>
                <a:latin typeface="Comfortaa Regular"/>
                <a:ea typeface="Comfortaa Regular"/>
                <a:cs typeface="Comfortaa Regular"/>
                <a:sym typeface="Comfortaa Regular"/>
              </a:rPr>
              <a:t>1.Encoder</a:t>
            </a:r>
            <a:endParaRPr sz="1300">
              <a:solidFill>
                <a:schemeClr val="lt2"/>
              </a:solidFill>
              <a:latin typeface="Comfortaa Regular"/>
              <a:ea typeface="Comfortaa Regular"/>
              <a:cs typeface="Comfortaa Regular"/>
              <a:sym typeface="Comfortaa Regular"/>
            </a:endParaRPr>
          </a:p>
          <a:p>
            <a:pPr marL="457200" lvl="0" indent="-317500" algn="ctr" rtl="0">
              <a:spcBef>
                <a:spcPts val="1600"/>
              </a:spcBef>
              <a:spcAft>
                <a:spcPts val="0"/>
              </a:spcAft>
              <a:buSzPts val="1400"/>
              <a:buFont typeface="Comfortaa Regular"/>
              <a:buChar char="●"/>
            </a:pPr>
            <a:r>
              <a:rPr lang="en-GB" sz="1300">
                <a:solidFill>
                  <a:schemeClr val="lt2"/>
                </a:solidFill>
                <a:latin typeface="Comfortaa Regular"/>
                <a:ea typeface="Comfortaa Regular"/>
                <a:cs typeface="Comfortaa Regular"/>
                <a:sym typeface="Comfortaa Regular"/>
              </a:rPr>
              <a:t>2.Decoder</a:t>
            </a:r>
            <a:endParaRPr sz="1300">
              <a:solidFill>
                <a:schemeClr val="lt2"/>
              </a:solidFill>
              <a:latin typeface="Comfortaa Regular"/>
              <a:ea typeface="Comfortaa Regular"/>
              <a:cs typeface="Comfortaa Regular"/>
              <a:sym typeface="Comfortaa Regular"/>
            </a:endParaRPr>
          </a:p>
          <a:p>
            <a:pPr marL="457200" lvl="0" indent="-317500" algn="ctr" rtl="0">
              <a:spcBef>
                <a:spcPts val="1600"/>
              </a:spcBef>
              <a:spcAft>
                <a:spcPts val="0"/>
              </a:spcAft>
              <a:buSzPts val="1400"/>
              <a:buFont typeface="Comfortaa Regular"/>
              <a:buChar char="●"/>
            </a:pPr>
            <a:r>
              <a:rPr lang="en-GB" sz="1300">
                <a:solidFill>
                  <a:schemeClr val="lt2"/>
                </a:solidFill>
                <a:latin typeface="Comfortaa Regular"/>
                <a:ea typeface="Comfortaa Regular"/>
                <a:cs typeface="Comfortaa Regular"/>
                <a:sym typeface="Comfortaa Regular"/>
              </a:rPr>
              <a:t>3.Attention</a:t>
            </a:r>
            <a:endParaRPr sz="1300">
              <a:solidFill>
                <a:schemeClr val="lt2"/>
              </a:solidFill>
              <a:latin typeface="Comfortaa Regular"/>
              <a:ea typeface="Comfortaa Regular"/>
              <a:cs typeface="Comfortaa Regular"/>
              <a:sym typeface="Comfortaa Regular"/>
            </a:endParaRPr>
          </a:p>
          <a:p>
            <a:pPr marL="457200" lvl="0" indent="-317500" algn="ctr" rtl="0">
              <a:spcBef>
                <a:spcPts val="1600"/>
              </a:spcBef>
              <a:spcAft>
                <a:spcPts val="0"/>
              </a:spcAft>
              <a:buSzPts val="1400"/>
              <a:buFont typeface="Comfortaa Regular"/>
              <a:buChar char="●"/>
            </a:pPr>
            <a:r>
              <a:rPr lang="en-GB" sz="1300">
                <a:solidFill>
                  <a:schemeClr val="lt2"/>
                </a:solidFill>
                <a:latin typeface="Comfortaa Regular"/>
                <a:ea typeface="Comfortaa Regular"/>
                <a:cs typeface="Comfortaa Regular"/>
                <a:sym typeface="Comfortaa Regular"/>
              </a:rPr>
              <a:t>4.Transfer Learning</a:t>
            </a:r>
            <a:endParaRPr sz="1300">
              <a:solidFill>
                <a:schemeClr val="lt2"/>
              </a:solidFill>
              <a:latin typeface="Comfortaa Regular"/>
              <a:ea typeface="Comfortaa Regular"/>
              <a:cs typeface="Comfortaa Regular"/>
              <a:sym typeface="Comfortaa Regular"/>
            </a:endParaRPr>
          </a:p>
          <a:p>
            <a:pPr marL="457200" lvl="0" indent="-317500" algn="ctr" rtl="0">
              <a:spcBef>
                <a:spcPts val="1600"/>
              </a:spcBef>
              <a:spcAft>
                <a:spcPts val="0"/>
              </a:spcAft>
              <a:buSzPts val="1400"/>
              <a:buFont typeface="Comfortaa Regular"/>
              <a:buChar char="●"/>
            </a:pPr>
            <a:r>
              <a:rPr lang="en-GB" sz="1300">
                <a:solidFill>
                  <a:schemeClr val="lt2"/>
                </a:solidFill>
                <a:latin typeface="Comfortaa Regular"/>
                <a:ea typeface="Comfortaa Regular"/>
                <a:cs typeface="Comfortaa Regular"/>
                <a:sym typeface="Comfortaa Regular"/>
              </a:rPr>
              <a:t>5.Beam Search</a:t>
            </a:r>
            <a:endParaRPr sz="1300">
              <a:solidFill>
                <a:schemeClr val="lt2"/>
              </a:solidFill>
              <a:latin typeface="Comfortaa Regular"/>
              <a:ea typeface="Comfortaa Regular"/>
              <a:cs typeface="Comfortaa Regular"/>
              <a:sym typeface="Comfortaa Regular"/>
            </a:endParaRPr>
          </a:p>
          <a:p>
            <a:pPr marL="457200" lvl="0" indent="-317500" algn="ctr" rtl="0">
              <a:spcBef>
                <a:spcPts val="1600"/>
              </a:spcBef>
              <a:spcAft>
                <a:spcPts val="0"/>
              </a:spcAft>
              <a:buSzPts val="1400"/>
              <a:buFont typeface="Comfortaa Regular"/>
              <a:buChar char="●"/>
            </a:pPr>
            <a:endParaRPr>
              <a:latin typeface="Comfortaa Regular"/>
              <a:ea typeface="Comfortaa Regular"/>
              <a:cs typeface="Comfortaa Regular"/>
              <a:sym typeface="Comfortaa 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a:spLocks noGrp="1"/>
          </p:cNvSpPr>
          <p:nvPr>
            <p:ph type="title"/>
          </p:nvPr>
        </p:nvSpPr>
        <p:spPr>
          <a:xfrm>
            <a:off x="784275" y="177650"/>
            <a:ext cx="7704000" cy="73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a:latin typeface="Caveat"/>
                <a:ea typeface="Caveat"/>
                <a:cs typeface="Caveat"/>
                <a:sym typeface="Caveat"/>
              </a:rPr>
              <a:t>Encoder</a:t>
            </a:r>
            <a:endParaRPr sz="4000">
              <a:latin typeface="Caveat"/>
              <a:ea typeface="Caveat"/>
              <a:cs typeface="Caveat"/>
              <a:sym typeface="Caveat"/>
            </a:endParaRPr>
          </a:p>
        </p:txBody>
      </p:sp>
      <p:sp>
        <p:nvSpPr>
          <p:cNvPr id="186" name="Google Shape;186;p36"/>
          <p:cNvSpPr txBox="1"/>
          <p:nvPr/>
        </p:nvSpPr>
        <p:spPr>
          <a:xfrm>
            <a:off x="1103875" y="1461375"/>
            <a:ext cx="76149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FFFFFF"/>
                </a:solidFill>
                <a:latin typeface="Comfortaa Regular"/>
                <a:ea typeface="Comfortaa Regular"/>
                <a:cs typeface="Comfortaa Regular"/>
                <a:sym typeface="Comfortaa Regular"/>
              </a:rPr>
              <a:t>For Encoder we use ResNet-50. ResNet-50 is a convolutional neural network that is trained on more than a million images from the ImageNet database. The network is 50 layers deep and can classify images into 1000 object categories, such as keyboard, mouse, pencil, and many animals. </a:t>
            </a:r>
            <a:endParaRPr sz="18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800">
                <a:solidFill>
                  <a:srgbClr val="FFFFFF"/>
                </a:solidFill>
                <a:latin typeface="Comfortaa Regular"/>
                <a:ea typeface="Comfortaa Regular"/>
                <a:cs typeface="Comfortaa Regular"/>
                <a:sym typeface="Comfortaa Regular"/>
              </a:rPr>
              <a:t>As a result, the network has learned rich feature representations for a wide range of images. The network has an image input size of 224-by-224.</a:t>
            </a:r>
            <a:endParaRPr sz="18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endParaRPr sz="18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endParaRPr sz="18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7" descr="alt text"/>
          <p:cNvPicPr preferRelativeResize="0"/>
          <p:nvPr/>
        </p:nvPicPr>
        <p:blipFill>
          <a:blip r:embed="rId3">
            <a:alphaModFix/>
          </a:blip>
          <a:stretch>
            <a:fillRect/>
          </a:stretch>
        </p:blipFill>
        <p:spPr>
          <a:xfrm>
            <a:off x="84100" y="1398600"/>
            <a:ext cx="9144000" cy="3452275"/>
          </a:xfrm>
          <a:prstGeom prst="rect">
            <a:avLst/>
          </a:prstGeom>
          <a:noFill/>
          <a:ln>
            <a:noFill/>
          </a:ln>
        </p:spPr>
      </p:pic>
      <p:sp>
        <p:nvSpPr>
          <p:cNvPr id="192" name="Google Shape;192;p37"/>
          <p:cNvSpPr txBox="1"/>
          <p:nvPr/>
        </p:nvSpPr>
        <p:spPr>
          <a:xfrm>
            <a:off x="98075" y="252500"/>
            <a:ext cx="8092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rgbClr val="FCFCFC"/>
                </a:solidFill>
                <a:latin typeface="Comfortaa Regular"/>
                <a:ea typeface="Comfortaa Regular"/>
                <a:cs typeface="Comfortaa Regular"/>
                <a:sym typeface="Comfortaa Regular"/>
              </a:rPr>
              <a:t>After removing the last layer of cnn, we pass this image feature vector to next model</a:t>
            </a:r>
            <a:endParaRPr sz="1600">
              <a:solidFill>
                <a:srgbClr val="FCFCFC"/>
              </a:solidFill>
              <a:latin typeface="Comfortaa Regular"/>
              <a:ea typeface="Comfortaa Regular"/>
              <a:cs typeface="Comfortaa Regular"/>
              <a:sym typeface="Comfortaa Regul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8"/>
          <p:cNvPicPr preferRelativeResize="0"/>
          <p:nvPr/>
        </p:nvPicPr>
        <p:blipFill rotWithShape="1">
          <a:blip r:embed="rId3">
            <a:alphaModFix/>
          </a:blip>
          <a:srcRect l="3755" t="18247" r="57247"/>
          <a:stretch/>
        </p:blipFill>
        <p:spPr>
          <a:xfrm>
            <a:off x="4853200" y="308425"/>
            <a:ext cx="4092225" cy="4696226"/>
          </a:xfrm>
          <a:prstGeom prst="rect">
            <a:avLst/>
          </a:prstGeom>
          <a:noFill/>
          <a:ln>
            <a:noFill/>
          </a:ln>
        </p:spPr>
      </p:pic>
      <p:pic>
        <p:nvPicPr>
          <p:cNvPr id="198" name="Google Shape;198;p38"/>
          <p:cNvPicPr preferRelativeResize="0"/>
          <p:nvPr/>
        </p:nvPicPr>
        <p:blipFill rotWithShape="1">
          <a:blip r:embed="rId4">
            <a:alphaModFix/>
          </a:blip>
          <a:srcRect l="3940" t="26304" r="44890" b="16174"/>
          <a:stretch/>
        </p:blipFill>
        <p:spPr>
          <a:xfrm>
            <a:off x="0" y="308425"/>
            <a:ext cx="4458873" cy="416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9"/>
          <p:cNvSpPr txBox="1"/>
          <p:nvPr/>
        </p:nvSpPr>
        <p:spPr>
          <a:xfrm>
            <a:off x="2269050" y="156000"/>
            <a:ext cx="3633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000" b="1">
                <a:solidFill>
                  <a:srgbClr val="FCFCFC"/>
                </a:solidFill>
                <a:latin typeface="Caveat"/>
                <a:ea typeface="Caveat"/>
                <a:cs typeface="Caveat"/>
                <a:sym typeface="Caveat"/>
              </a:rPr>
              <a:t>Word Embedding</a:t>
            </a:r>
            <a:endParaRPr sz="4000" b="1">
              <a:solidFill>
                <a:srgbClr val="FCFCFC"/>
              </a:solidFill>
              <a:latin typeface="Caveat"/>
              <a:ea typeface="Caveat"/>
              <a:cs typeface="Caveat"/>
              <a:sym typeface="Caveat"/>
            </a:endParaRPr>
          </a:p>
        </p:txBody>
      </p:sp>
      <p:sp>
        <p:nvSpPr>
          <p:cNvPr id="204" name="Google Shape;204;p39"/>
          <p:cNvSpPr txBox="1"/>
          <p:nvPr/>
        </p:nvSpPr>
        <p:spPr>
          <a:xfrm>
            <a:off x="587275" y="910750"/>
            <a:ext cx="19986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rgbClr val="FCFCFC"/>
                </a:solidFill>
                <a:latin typeface="Comfortaa Regular"/>
                <a:ea typeface="Comfortaa Regular"/>
                <a:cs typeface="Comfortaa Regular"/>
                <a:sym typeface="Comfortaa Regular"/>
              </a:rPr>
              <a:t>First of all we should know what is vocabulary</a:t>
            </a:r>
            <a:endParaRPr sz="1500">
              <a:solidFill>
                <a:srgbClr val="FCFCFC"/>
              </a:solidFill>
              <a:latin typeface="Comfortaa Regular"/>
              <a:ea typeface="Comfortaa Regular"/>
              <a:cs typeface="Comfortaa Regular"/>
              <a:sym typeface="Comfortaa Regular"/>
            </a:endParaRPr>
          </a:p>
        </p:txBody>
      </p:sp>
      <p:pic>
        <p:nvPicPr>
          <p:cNvPr id="205" name="Google Shape;205;p39"/>
          <p:cNvPicPr preferRelativeResize="0"/>
          <p:nvPr/>
        </p:nvPicPr>
        <p:blipFill>
          <a:blip r:embed="rId3">
            <a:alphaModFix/>
          </a:blip>
          <a:stretch>
            <a:fillRect/>
          </a:stretch>
        </p:blipFill>
        <p:spPr>
          <a:xfrm>
            <a:off x="209900" y="1743450"/>
            <a:ext cx="3019375" cy="3303125"/>
          </a:xfrm>
          <a:prstGeom prst="rect">
            <a:avLst/>
          </a:prstGeom>
          <a:noFill/>
          <a:ln>
            <a:noFill/>
          </a:ln>
        </p:spPr>
      </p:pic>
      <p:sp>
        <p:nvSpPr>
          <p:cNvPr id="206" name="Google Shape;206;p39"/>
          <p:cNvSpPr txBox="1"/>
          <p:nvPr/>
        </p:nvSpPr>
        <p:spPr>
          <a:xfrm>
            <a:off x="3885825" y="1524400"/>
            <a:ext cx="41232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a:solidFill>
                  <a:srgbClr val="FCFCFC"/>
                </a:solidFill>
                <a:latin typeface="Fira Sans Condensed Light"/>
                <a:ea typeface="Fira Sans Condensed Light"/>
                <a:cs typeface="Fira Sans Condensed Light"/>
                <a:sym typeface="Fira Sans Condensed Light"/>
              </a:rPr>
              <a:t>Each word will be represented as an n-dimensional vector, where n is the vocabulary size</a:t>
            </a:r>
            <a:endParaRPr sz="1900">
              <a:solidFill>
                <a:srgbClr val="FCFCFC"/>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GB" sz="1900">
                <a:solidFill>
                  <a:srgbClr val="FCFCFC"/>
                </a:solidFill>
                <a:latin typeface="Fira Sans Condensed Light"/>
                <a:ea typeface="Fira Sans Condensed Light"/>
                <a:cs typeface="Fira Sans Condensed Light"/>
                <a:sym typeface="Fira Sans Condensed Light"/>
              </a:rPr>
              <a:t>Each word’s vector representation will be mostly “0”, except there will be a single “1” entry in the position corresponding to the word’s index in the vocabulary.</a:t>
            </a:r>
            <a:endParaRPr sz="1900">
              <a:solidFill>
                <a:srgbClr val="FCFCFC"/>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GB">
                <a:solidFill>
                  <a:srgbClr val="FCFCFC"/>
                </a:solidFill>
                <a:latin typeface="Fira Sans Condensed Light"/>
                <a:ea typeface="Fira Sans Condensed Light"/>
                <a:cs typeface="Fira Sans Condensed Light"/>
                <a:sym typeface="Fira Sans Condensed Light"/>
              </a:rPr>
              <a:t/>
            </a:r>
            <a:br>
              <a:rPr lang="en-GB">
                <a:solidFill>
                  <a:srgbClr val="FCFCFC"/>
                </a:solidFill>
                <a:latin typeface="Fira Sans Condensed Light"/>
                <a:ea typeface="Fira Sans Condensed Light"/>
                <a:cs typeface="Fira Sans Condensed Light"/>
                <a:sym typeface="Fira Sans Condensed Light"/>
              </a:rPr>
            </a:br>
            <a:r>
              <a:rPr lang="en-GB" sz="2000" b="1">
                <a:solidFill>
                  <a:srgbClr val="FCFCFC"/>
                </a:solidFill>
                <a:latin typeface="Fira Sans Condensed"/>
                <a:ea typeface="Fira Sans Condensed"/>
                <a:cs typeface="Fira Sans Condensed"/>
                <a:sym typeface="Fira Sans Condensed"/>
              </a:rPr>
              <a:t>This process is called one-hot vector encoding</a:t>
            </a:r>
            <a:endParaRPr sz="2000" b="1">
              <a:solidFill>
                <a:srgbClr val="FCFCFC"/>
              </a:solidFill>
              <a:latin typeface="Fira Sans Condensed"/>
              <a:ea typeface="Fira Sans Condensed"/>
              <a:cs typeface="Fira Sans Condensed"/>
              <a:sym typeface="Fira Sans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40"/>
          <p:cNvPicPr preferRelativeResize="0"/>
          <p:nvPr/>
        </p:nvPicPr>
        <p:blipFill rotWithShape="1">
          <a:blip r:embed="rId3">
            <a:alphaModFix/>
          </a:blip>
          <a:srcRect l="3677" t="31504" r="46081" b="3791"/>
          <a:stretch/>
        </p:blipFill>
        <p:spPr>
          <a:xfrm>
            <a:off x="1060100" y="142100"/>
            <a:ext cx="6456023" cy="4605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3"/>
          <p:cNvSpPr txBox="1">
            <a:spLocks noGrp="1"/>
          </p:cNvSpPr>
          <p:nvPr>
            <p:ph type="subTitle" idx="1"/>
          </p:nvPr>
        </p:nvSpPr>
        <p:spPr>
          <a:xfrm>
            <a:off x="590150" y="2385700"/>
            <a:ext cx="7688100" cy="13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omfortaa"/>
                <a:ea typeface="Comfortaa"/>
                <a:cs typeface="Comfortaa"/>
                <a:sym typeface="Comfortaa"/>
              </a:rPr>
              <a:t>Image Captioning is the process of generating textual</a:t>
            </a:r>
            <a:endParaRPr sz="2000">
              <a:latin typeface="Comfortaa"/>
              <a:ea typeface="Comfortaa"/>
              <a:cs typeface="Comfortaa"/>
              <a:sym typeface="Comfortaa"/>
            </a:endParaRPr>
          </a:p>
          <a:p>
            <a:pPr marL="0" lvl="0" indent="0" algn="l" rtl="0">
              <a:spcBef>
                <a:spcPts val="0"/>
              </a:spcBef>
              <a:spcAft>
                <a:spcPts val="0"/>
              </a:spcAft>
              <a:buNone/>
            </a:pPr>
            <a:r>
              <a:rPr lang="en-GB" sz="2000">
                <a:latin typeface="Comfortaa"/>
                <a:ea typeface="Comfortaa"/>
                <a:cs typeface="Comfortaa"/>
                <a:sym typeface="Comfortaa"/>
              </a:rPr>
              <a:t>description of an image. It uses both Natural Language</a:t>
            </a:r>
            <a:endParaRPr sz="2000">
              <a:latin typeface="Comfortaa"/>
              <a:ea typeface="Comfortaa"/>
              <a:cs typeface="Comfortaa"/>
              <a:sym typeface="Comfortaa"/>
            </a:endParaRPr>
          </a:p>
          <a:p>
            <a:pPr marL="0" lvl="0" indent="0" algn="l" rtl="0">
              <a:spcBef>
                <a:spcPts val="0"/>
              </a:spcBef>
              <a:spcAft>
                <a:spcPts val="0"/>
              </a:spcAft>
              <a:buNone/>
            </a:pPr>
            <a:r>
              <a:rPr lang="en-GB" sz="2000">
                <a:latin typeface="Comfortaa"/>
                <a:ea typeface="Comfortaa"/>
                <a:cs typeface="Comfortaa"/>
                <a:sym typeface="Comfortaa"/>
              </a:rPr>
              <a:t>Processing and Computer Vision to generate the</a:t>
            </a:r>
            <a:endParaRPr sz="2000">
              <a:latin typeface="Comfortaa"/>
              <a:ea typeface="Comfortaa"/>
              <a:cs typeface="Comfortaa"/>
              <a:sym typeface="Comfortaa"/>
            </a:endParaRPr>
          </a:p>
          <a:p>
            <a:pPr marL="0" lvl="0" indent="0" algn="l" rtl="0">
              <a:spcBef>
                <a:spcPts val="0"/>
              </a:spcBef>
              <a:spcAft>
                <a:spcPts val="0"/>
              </a:spcAft>
              <a:buNone/>
            </a:pPr>
            <a:r>
              <a:rPr lang="en-GB" sz="2000">
                <a:latin typeface="Comfortaa"/>
                <a:ea typeface="Comfortaa"/>
                <a:cs typeface="Comfortaa"/>
                <a:sym typeface="Comfortaa"/>
              </a:rPr>
              <a:t>captions.</a:t>
            </a:r>
            <a:endParaRPr sz="2000">
              <a:latin typeface="Comfortaa"/>
              <a:ea typeface="Comfortaa"/>
              <a:cs typeface="Comfortaa"/>
              <a:sym typeface="Comfortaa"/>
            </a:endParaRPr>
          </a:p>
          <a:p>
            <a:pPr marL="0" lvl="0" indent="0" algn="l" rtl="0">
              <a:spcBef>
                <a:spcPts val="0"/>
              </a:spcBef>
              <a:spcAft>
                <a:spcPts val="0"/>
              </a:spcAft>
              <a:buNone/>
            </a:pPr>
            <a:endParaRPr sz="1700"/>
          </a:p>
        </p:txBody>
      </p:sp>
      <p:sp>
        <p:nvSpPr>
          <p:cNvPr id="105" name="Google Shape;105;p23"/>
          <p:cNvSpPr txBox="1"/>
          <p:nvPr/>
        </p:nvSpPr>
        <p:spPr>
          <a:xfrm>
            <a:off x="590150" y="565250"/>
            <a:ext cx="39819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500" b="1">
                <a:solidFill>
                  <a:srgbClr val="FFFFFF"/>
                </a:solidFill>
                <a:latin typeface="Caveat"/>
                <a:ea typeface="Caveat"/>
                <a:cs typeface="Caveat"/>
                <a:sym typeface="Caveat"/>
              </a:rPr>
              <a:t>Introduction</a:t>
            </a:r>
            <a:endParaRPr sz="4500" b="1">
              <a:solidFill>
                <a:srgbClr val="FFFFFF"/>
              </a:solidFill>
              <a:latin typeface="Caveat"/>
              <a:ea typeface="Caveat"/>
              <a:cs typeface="Caveat"/>
              <a:sym typeface="Cave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41" descr="Mapping Word Embeddings with Word2vec | by Sam Liebman | Towards Data  Science"/>
          <p:cNvPicPr preferRelativeResize="0"/>
          <p:nvPr/>
        </p:nvPicPr>
        <p:blipFill>
          <a:blip r:embed="rId3">
            <a:alphaModFix/>
          </a:blip>
          <a:stretch>
            <a:fillRect/>
          </a:stretch>
        </p:blipFill>
        <p:spPr>
          <a:xfrm>
            <a:off x="2292450" y="112725"/>
            <a:ext cx="6722876" cy="4896200"/>
          </a:xfrm>
          <a:prstGeom prst="rect">
            <a:avLst/>
          </a:prstGeom>
          <a:noFill/>
          <a:ln>
            <a:noFill/>
          </a:ln>
        </p:spPr>
      </p:pic>
      <p:sp>
        <p:nvSpPr>
          <p:cNvPr id="217" name="Google Shape;217;p41"/>
          <p:cNvSpPr txBox="1"/>
          <p:nvPr/>
        </p:nvSpPr>
        <p:spPr>
          <a:xfrm>
            <a:off x="237850" y="294425"/>
            <a:ext cx="1775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b="1">
                <a:solidFill>
                  <a:srgbClr val="FCFCFC"/>
                </a:solidFill>
                <a:latin typeface="Caveat"/>
                <a:ea typeface="Caveat"/>
                <a:cs typeface="Caveat"/>
                <a:sym typeface="Caveat"/>
              </a:rPr>
              <a:t>Word2Vec</a:t>
            </a:r>
            <a:endParaRPr sz="3200" b="1">
              <a:solidFill>
                <a:srgbClr val="FCFCFC"/>
              </a:solidFill>
              <a:latin typeface="Caveat"/>
              <a:ea typeface="Caveat"/>
              <a:cs typeface="Caveat"/>
              <a:sym typeface="Cave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1">
            <a:spLocks noGrp="1"/>
          </p:cNvSpPr>
          <p:nvPr>
            <p:ph type="title"/>
          </p:nvPr>
        </p:nvSpPr>
        <p:spPr>
          <a:xfrm>
            <a:off x="720100" y="509825"/>
            <a:ext cx="7704000" cy="79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5100">
                <a:latin typeface="Caveat"/>
                <a:ea typeface="Caveat"/>
                <a:cs typeface="Caveat"/>
                <a:sym typeface="Caveat"/>
              </a:rPr>
              <a:t>Decoder</a:t>
            </a:r>
            <a:endParaRPr sz="5100">
              <a:latin typeface="Caveat"/>
              <a:ea typeface="Caveat"/>
              <a:cs typeface="Caveat"/>
              <a:sym typeface="Caveat"/>
            </a:endParaRPr>
          </a:p>
        </p:txBody>
      </p:sp>
      <p:sp>
        <p:nvSpPr>
          <p:cNvPr id="223" name="Google Shape;223;p42"/>
          <p:cNvSpPr txBox="1"/>
          <p:nvPr/>
        </p:nvSpPr>
        <p:spPr>
          <a:xfrm>
            <a:off x="818825" y="1623725"/>
            <a:ext cx="7749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FFFFFF"/>
                </a:solidFill>
                <a:latin typeface="Comfortaa Regular"/>
                <a:ea typeface="Comfortaa Regular"/>
                <a:cs typeface="Comfortaa Regular"/>
                <a:sym typeface="Comfortaa Regular"/>
              </a:rPr>
              <a:t>For Decoder we use LSTM. Long Short-Term Memory (LSTM) networks are a modified version of recurrent neural networks, which makes it easier to remember past data in memory. The vanishing gradient problem of RNN is resolved here. LSTM is well-suited to classify, process and predict time series given time lags of unknown duration. It trains the model by using back-propagation</a:t>
            </a: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43" descr="alt text"/>
          <p:cNvPicPr preferRelativeResize="0"/>
          <p:nvPr/>
        </p:nvPicPr>
        <p:blipFill>
          <a:blip r:embed="rId3">
            <a:alphaModFix/>
          </a:blip>
          <a:stretch>
            <a:fillRect/>
          </a:stretch>
        </p:blipFill>
        <p:spPr>
          <a:xfrm>
            <a:off x="0" y="238525"/>
            <a:ext cx="9144000" cy="4552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44"/>
          <p:cNvPicPr preferRelativeResize="0"/>
          <p:nvPr/>
        </p:nvPicPr>
        <p:blipFill rotWithShape="1">
          <a:blip r:embed="rId3">
            <a:alphaModFix/>
          </a:blip>
          <a:srcRect l="3752" t="43665" r="32747" b="20516"/>
          <a:stretch/>
        </p:blipFill>
        <p:spPr>
          <a:xfrm>
            <a:off x="2739700" y="0"/>
            <a:ext cx="6331550" cy="3983426"/>
          </a:xfrm>
          <a:prstGeom prst="rect">
            <a:avLst/>
          </a:prstGeom>
          <a:noFill/>
          <a:ln>
            <a:noFill/>
          </a:ln>
        </p:spPr>
      </p:pic>
      <p:sp>
        <p:nvSpPr>
          <p:cNvPr id="234" name="Google Shape;234;p44"/>
          <p:cNvSpPr txBox="1"/>
          <p:nvPr/>
        </p:nvSpPr>
        <p:spPr>
          <a:xfrm>
            <a:off x="223875" y="392275"/>
            <a:ext cx="23481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4400">
                <a:solidFill>
                  <a:srgbClr val="FCFCFC"/>
                </a:solidFill>
                <a:latin typeface="Caveat"/>
                <a:ea typeface="Caveat"/>
                <a:cs typeface="Caveat"/>
                <a:sym typeface="Caveat"/>
              </a:rPr>
              <a:t>Decoder structure </a:t>
            </a:r>
            <a:endParaRPr sz="4400">
              <a:solidFill>
                <a:srgbClr val="FCFCFC"/>
              </a:solidFill>
              <a:latin typeface="Caveat"/>
              <a:ea typeface="Caveat"/>
              <a:cs typeface="Caveat"/>
              <a:sym typeface="Caveat"/>
            </a:endParaRPr>
          </a:p>
        </p:txBody>
      </p:sp>
      <p:sp>
        <p:nvSpPr>
          <p:cNvPr id="235" name="Google Shape;235;p44"/>
          <p:cNvSpPr txBox="1"/>
          <p:nvPr/>
        </p:nvSpPr>
        <p:spPr>
          <a:xfrm>
            <a:off x="223875" y="2097450"/>
            <a:ext cx="2180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rgbClr val="FCFCFC"/>
                </a:solidFill>
                <a:latin typeface="Comfortaa Regular"/>
                <a:ea typeface="Comfortaa Regular"/>
                <a:cs typeface="Comfortaa Regular"/>
                <a:sym typeface="Comfortaa Regular"/>
              </a:rPr>
              <a:t>With all the input layers</a:t>
            </a:r>
            <a:endParaRPr sz="1700">
              <a:solidFill>
                <a:srgbClr val="FCFCFC"/>
              </a:solidFill>
              <a:latin typeface="Comfortaa Regular"/>
              <a:ea typeface="Comfortaa Regular"/>
              <a:cs typeface="Comfortaa Regular"/>
              <a:sym typeface="Comfortaa Regul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5"/>
          <p:cNvSpPr txBox="1">
            <a:spLocks noGrp="1"/>
          </p:cNvSpPr>
          <p:nvPr>
            <p:ph type="title"/>
          </p:nvPr>
        </p:nvSpPr>
        <p:spPr>
          <a:xfrm>
            <a:off x="720000" y="2633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a:latin typeface="Caveat"/>
                <a:ea typeface="Caveat"/>
                <a:cs typeface="Caveat"/>
                <a:sym typeface="Caveat"/>
              </a:rPr>
              <a:t>Beam Search</a:t>
            </a:r>
            <a:endParaRPr sz="4000">
              <a:latin typeface="Caveat"/>
              <a:ea typeface="Caveat"/>
              <a:cs typeface="Caveat"/>
              <a:sym typeface="Caveat"/>
            </a:endParaRPr>
          </a:p>
        </p:txBody>
      </p:sp>
      <p:sp>
        <p:nvSpPr>
          <p:cNvPr id="241" name="Google Shape;241;p45"/>
          <p:cNvSpPr txBox="1"/>
          <p:nvPr/>
        </p:nvSpPr>
        <p:spPr>
          <a:xfrm>
            <a:off x="681450" y="1285900"/>
            <a:ext cx="7781100" cy="36480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At the first decode step, consider the top k candidates.</a:t>
            </a:r>
            <a:endParaRPr sz="1800">
              <a:solidFill>
                <a:srgbClr val="FFFFFF"/>
              </a:solidFill>
              <a:latin typeface="Comfortaa Regular"/>
              <a:ea typeface="Comfortaa Regular"/>
              <a:cs typeface="Comfortaa Regular"/>
              <a:sym typeface="Comfortaa Regular"/>
            </a:endParaRPr>
          </a:p>
          <a:p>
            <a:pPr marL="457200" lvl="0" indent="-342900" algn="l" rtl="0">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Generate k second words for each of these k first words</a:t>
            </a:r>
            <a:endParaRPr sz="1800">
              <a:solidFill>
                <a:srgbClr val="FFFFFF"/>
              </a:solidFill>
              <a:latin typeface="Comfortaa Regular"/>
              <a:ea typeface="Comfortaa Regular"/>
              <a:cs typeface="Comfortaa Regular"/>
              <a:sym typeface="Comfortaa Regular"/>
            </a:endParaRPr>
          </a:p>
          <a:p>
            <a:pPr marL="457200" lvl="0" indent="-342900" algn="l" rtl="0">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Choose the top k [first word, second word] combinations considering additive scores.</a:t>
            </a:r>
            <a:endParaRPr sz="1800">
              <a:solidFill>
                <a:srgbClr val="FFFFFF"/>
              </a:solidFill>
              <a:latin typeface="Comfortaa Regular"/>
              <a:ea typeface="Comfortaa Regular"/>
              <a:cs typeface="Comfortaa Regular"/>
              <a:sym typeface="Comfortaa Regular"/>
            </a:endParaRPr>
          </a:p>
          <a:p>
            <a:pPr marL="457200" lvl="0" indent="-342900" algn="l" rtl="0">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For each of these k second words, choose k third words, choose the top k [first word, second word, third word] combinations.</a:t>
            </a:r>
            <a:endParaRPr sz="1800">
              <a:solidFill>
                <a:srgbClr val="FFFFFF"/>
              </a:solidFill>
              <a:latin typeface="Comfortaa Regular"/>
              <a:ea typeface="Comfortaa Regular"/>
              <a:cs typeface="Comfortaa Regular"/>
              <a:sym typeface="Comfortaa Regular"/>
            </a:endParaRPr>
          </a:p>
          <a:p>
            <a:pPr marL="457200" lvl="0" indent="-342900" algn="l" rtl="0">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Repeat at each decode step.</a:t>
            </a:r>
            <a:endParaRPr sz="1800">
              <a:solidFill>
                <a:srgbClr val="FFFFFF"/>
              </a:solidFill>
              <a:latin typeface="Comfortaa Regular"/>
              <a:ea typeface="Comfortaa Regular"/>
              <a:cs typeface="Comfortaa Regular"/>
              <a:sym typeface="Comfortaa Regular"/>
            </a:endParaRPr>
          </a:p>
          <a:p>
            <a:pPr marL="457200" lvl="0" indent="-342900" algn="l" rtl="0">
              <a:lnSpc>
                <a:spcPct val="115000"/>
              </a:lnSpc>
              <a:spcBef>
                <a:spcPts val="0"/>
              </a:spcBef>
              <a:spcAft>
                <a:spcPts val="0"/>
              </a:spcAft>
              <a:buClr>
                <a:srgbClr val="FFFFFF"/>
              </a:buClr>
              <a:buSzPts val="1800"/>
              <a:buFont typeface="Comfortaa Regular"/>
              <a:buChar char="➢"/>
            </a:pPr>
            <a:r>
              <a:rPr lang="en-GB" sz="1800">
                <a:solidFill>
                  <a:srgbClr val="FFFFFF"/>
                </a:solidFill>
                <a:latin typeface="Comfortaa Regular"/>
                <a:ea typeface="Comfortaa Regular"/>
                <a:cs typeface="Comfortaa Regular"/>
                <a:sym typeface="Comfortaa Regular"/>
              </a:rPr>
              <a:t>After k sequences terminate, choose the sequence with the best overall score.</a:t>
            </a:r>
            <a:endParaRPr sz="1800">
              <a:solidFill>
                <a:srgbClr val="FFFFFF"/>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endParaRPr sz="18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6" descr="Beam size is a parameter in some RNNs like TensorFlow's Magenta. What is  beam size? - Computer Science Stack Exchange"/>
          <p:cNvPicPr preferRelativeResize="0"/>
          <p:nvPr/>
        </p:nvPicPr>
        <p:blipFill>
          <a:blip r:embed="rId3">
            <a:alphaModFix/>
          </a:blip>
          <a:stretch>
            <a:fillRect/>
          </a:stretch>
        </p:blipFill>
        <p:spPr>
          <a:xfrm>
            <a:off x="1918425" y="1208700"/>
            <a:ext cx="5775625" cy="3322999"/>
          </a:xfrm>
          <a:prstGeom prst="rect">
            <a:avLst/>
          </a:prstGeom>
          <a:noFill/>
          <a:ln>
            <a:noFill/>
          </a:ln>
        </p:spPr>
      </p:pic>
      <p:sp>
        <p:nvSpPr>
          <p:cNvPr id="247" name="Google Shape;247;p46"/>
          <p:cNvSpPr txBox="1"/>
          <p:nvPr/>
        </p:nvSpPr>
        <p:spPr>
          <a:xfrm>
            <a:off x="3082650" y="289300"/>
            <a:ext cx="29787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a:solidFill>
                  <a:srgbClr val="FFFFFF"/>
                </a:solidFill>
                <a:latin typeface="Comic Sans MS"/>
                <a:ea typeface="Comic Sans MS"/>
                <a:cs typeface="Comic Sans MS"/>
                <a:sym typeface="Comic Sans MS"/>
              </a:rPr>
              <a:t>Beam Search</a:t>
            </a:r>
            <a:endParaRPr sz="3000">
              <a:solidFill>
                <a:srgbClr val="FFFFFF"/>
              </a:solidFill>
              <a:latin typeface="Comic Sans MS"/>
              <a:ea typeface="Comic Sans MS"/>
              <a:cs typeface="Comic Sans MS"/>
              <a:sym typeface="Comic Sans MS"/>
            </a:endParaRPr>
          </a:p>
          <a:p>
            <a:pPr marL="0" lvl="0" indent="0" algn="ctr" rtl="0">
              <a:spcBef>
                <a:spcPts val="0"/>
              </a:spcBef>
              <a:spcAft>
                <a:spcPts val="0"/>
              </a:spcAft>
              <a:buNone/>
            </a:pPr>
            <a:endParaRPr sz="3000">
              <a:solidFill>
                <a:srgbClr val="FFFFFF"/>
              </a:solidFill>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7"/>
          <p:cNvSpPr txBox="1">
            <a:spLocks noGrp="1"/>
          </p:cNvSpPr>
          <p:nvPr>
            <p:ph type="title"/>
          </p:nvPr>
        </p:nvSpPr>
        <p:spPr>
          <a:xfrm>
            <a:off x="484350" y="364325"/>
            <a:ext cx="7704000" cy="91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a:latin typeface="Caveat"/>
                <a:ea typeface="Caveat"/>
                <a:cs typeface="Caveat"/>
                <a:sym typeface="Caveat"/>
              </a:rPr>
              <a:t>Attention</a:t>
            </a:r>
            <a:endParaRPr sz="4000">
              <a:latin typeface="Caveat"/>
              <a:ea typeface="Caveat"/>
              <a:cs typeface="Caveat"/>
              <a:sym typeface="Caveat"/>
            </a:endParaRPr>
          </a:p>
          <a:p>
            <a:pPr marL="0" lvl="0" indent="0" algn="ctr" rtl="0">
              <a:spcBef>
                <a:spcPts val="0"/>
              </a:spcBef>
              <a:spcAft>
                <a:spcPts val="0"/>
              </a:spcAft>
              <a:buNone/>
            </a:pPr>
            <a:endParaRPr sz="4000">
              <a:latin typeface="Caveat"/>
              <a:ea typeface="Caveat"/>
              <a:cs typeface="Caveat"/>
              <a:sym typeface="Caveat"/>
            </a:endParaRPr>
          </a:p>
        </p:txBody>
      </p:sp>
      <p:sp>
        <p:nvSpPr>
          <p:cNvPr id="253" name="Google Shape;253;p47"/>
          <p:cNvSpPr txBox="1"/>
          <p:nvPr/>
        </p:nvSpPr>
        <p:spPr>
          <a:xfrm>
            <a:off x="1143750" y="1325275"/>
            <a:ext cx="6708000" cy="375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700">
                <a:solidFill>
                  <a:srgbClr val="FFFFFF"/>
                </a:solidFill>
                <a:latin typeface="Comfortaa Regular"/>
                <a:ea typeface="Comfortaa Regular"/>
                <a:cs typeface="Comfortaa Regular"/>
                <a:sym typeface="Comfortaa Regular"/>
              </a:rPr>
              <a:t>The Attention network computes these weights</a:t>
            </a:r>
            <a:endParaRPr sz="1700">
              <a:solidFill>
                <a:srgbClr val="FFFFFF"/>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sz="1700">
                <a:solidFill>
                  <a:srgbClr val="FFFFFF"/>
                </a:solidFill>
                <a:latin typeface="Comfortaa Regular"/>
                <a:ea typeface="Comfortaa Regular"/>
                <a:cs typeface="Comfortaa Regular"/>
                <a:sym typeface="Comfortaa Regular"/>
              </a:rPr>
              <a:t>Intuitively, how would you estimate the importance of a certain part of an image? You would need to be aware of the sequence you have generated so far, so you can look at the image and decide what needs describing next. For example, after you mention a man, it is logical to declare that he is holding a football.</a:t>
            </a:r>
            <a:endParaRPr sz="1700">
              <a:solidFill>
                <a:srgbClr val="FFFFFF"/>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r>
              <a:rPr lang="en-GB" sz="1700">
                <a:solidFill>
                  <a:srgbClr val="FFFFFF"/>
                </a:solidFill>
                <a:latin typeface="Comfortaa Regular"/>
                <a:ea typeface="Comfortaa Regular"/>
                <a:cs typeface="Comfortaa Regular"/>
                <a:sym typeface="Comfortaa Regular"/>
              </a:rPr>
              <a:t>This is exactly what the Attention mechanism does – it considers the sequence generated thus far, and attends to the part of the image that needs describing next.</a:t>
            </a:r>
            <a:endParaRPr sz="1700">
              <a:solidFill>
                <a:srgbClr val="FFFFFF"/>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endParaRPr sz="1700">
              <a:solidFill>
                <a:srgbClr val="FFFFFF"/>
              </a:solidFill>
              <a:latin typeface="Comfortaa Regular"/>
              <a:ea typeface="Comfortaa Regular"/>
              <a:cs typeface="Comfortaa Regular"/>
              <a:sym typeface="Comfortaa Regular"/>
            </a:endParaRPr>
          </a:p>
          <a:p>
            <a:pPr marL="0" lvl="0" indent="0" algn="l" rtl="0">
              <a:lnSpc>
                <a:spcPct val="115000"/>
              </a:lnSpc>
              <a:spcBef>
                <a:spcPts val="0"/>
              </a:spcBef>
              <a:spcAft>
                <a:spcPts val="0"/>
              </a:spcAft>
              <a:buNone/>
            </a:pPr>
            <a:endParaRPr sz="17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8"/>
          <p:cNvSpPr txBox="1">
            <a:spLocks noGrp="1"/>
          </p:cNvSpPr>
          <p:nvPr>
            <p:ph type="title"/>
          </p:nvPr>
        </p:nvSpPr>
        <p:spPr>
          <a:xfrm>
            <a:off x="720000" y="192875"/>
            <a:ext cx="7704000" cy="75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000">
                <a:latin typeface="Caveat"/>
                <a:ea typeface="Caveat"/>
                <a:cs typeface="Caveat"/>
                <a:sym typeface="Caveat"/>
              </a:rPr>
              <a:t>Implementation</a:t>
            </a:r>
            <a:endParaRPr sz="4000">
              <a:latin typeface="Caveat"/>
              <a:ea typeface="Caveat"/>
              <a:cs typeface="Caveat"/>
              <a:sym typeface="Caveat"/>
            </a:endParaRPr>
          </a:p>
        </p:txBody>
      </p:sp>
      <p:sp>
        <p:nvSpPr>
          <p:cNvPr id="259" name="Google Shape;259;p48"/>
          <p:cNvSpPr txBox="1"/>
          <p:nvPr/>
        </p:nvSpPr>
        <p:spPr>
          <a:xfrm>
            <a:off x="720000" y="1296575"/>
            <a:ext cx="77904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rgbClr val="FFFFFF"/>
                </a:solidFill>
                <a:latin typeface="Comfortaa Regular"/>
                <a:ea typeface="Comfortaa Regular"/>
                <a:cs typeface="Comfortaa Regular"/>
                <a:sym typeface="Comfortaa Regular"/>
              </a:rPr>
              <a:t>We will need three inputs</a:t>
            </a:r>
            <a:endParaRPr sz="16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600">
                <a:solidFill>
                  <a:srgbClr val="FFFFFF"/>
                </a:solidFill>
                <a:latin typeface="Comfortaa Regular"/>
                <a:ea typeface="Comfortaa Regular"/>
                <a:cs typeface="Comfortaa Regular"/>
                <a:sym typeface="Comfortaa Regular"/>
              </a:rPr>
              <a:t>Images:- images fed to the model must be a Float tensor of dimension N, 3, 256, 256, and must be normalized by the aforesaid mean and standard deviation. N is the batch size.</a:t>
            </a:r>
            <a:endParaRPr sz="16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600">
                <a:solidFill>
                  <a:srgbClr val="FFFFFF"/>
                </a:solidFill>
                <a:latin typeface="Comfortaa Regular"/>
                <a:ea typeface="Comfortaa Regular"/>
                <a:cs typeface="Comfortaa Regular"/>
                <a:sym typeface="Comfortaa Regular"/>
              </a:rPr>
              <a:t>Caption:-Captions are both the target and the inputs of the Decoder as each word is used to generate the next word.</a:t>
            </a:r>
            <a:endParaRPr sz="16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600">
                <a:solidFill>
                  <a:srgbClr val="FFFFFF"/>
                </a:solidFill>
                <a:latin typeface="Comfortaa Regular"/>
                <a:ea typeface="Comfortaa Regular"/>
                <a:cs typeface="Comfortaa Regular"/>
                <a:sym typeface="Comfortaa Regular"/>
              </a:rPr>
              <a:t>Caption Length:-Since the captions are padded, we would need to keep track of the lengths of each caption.</a:t>
            </a:r>
            <a:endParaRPr sz="16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600">
                <a:solidFill>
                  <a:srgbClr val="FFFFFF"/>
                </a:solidFill>
                <a:latin typeface="Comfortaa Regular"/>
                <a:ea typeface="Comfortaa Regular"/>
                <a:cs typeface="Comfortaa Regular"/>
                <a:sym typeface="Comfortaa Regular"/>
              </a:rPr>
              <a:t>We only process a sequence up to its length and don't waste computation</a:t>
            </a:r>
            <a:endParaRPr sz="16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600">
                <a:solidFill>
                  <a:srgbClr val="FFFFFF"/>
                </a:solidFill>
                <a:latin typeface="Comfortaa Regular"/>
                <a:ea typeface="Comfortaa Regular"/>
                <a:cs typeface="Comfortaa Regular"/>
                <a:sym typeface="Comfortaa Regular"/>
              </a:rPr>
              <a:t>Therefore, caption lengths fed to the model must be an Int tensor of dimension N.</a:t>
            </a:r>
            <a:endParaRPr sz="16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endParaRPr sz="16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endParaRPr sz="16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9"/>
          <p:cNvSpPr txBox="1"/>
          <p:nvPr/>
        </p:nvSpPr>
        <p:spPr>
          <a:xfrm>
            <a:off x="503400" y="350350"/>
            <a:ext cx="46542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900" b="1">
                <a:solidFill>
                  <a:srgbClr val="FCFCFC"/>
                </a:solidFill>
                <a:latin typeface="Caveat"/>
                <a:ea typeface="Caveat"/>
                <a:cs typeface="Caveat"/>
                <a:sym typeface="Caveat"/>
              </a:rPr>
              <a:t>Finally we are in Prediction phase</a:t>
            </a:r>
            <a:endParaRPr sz="2900" b="1">
              <a:solidFill>
                <a:srgbClr val="FCFCFC"/>
              </a:solidFill>
              <a:latin typeface="Caveat"/>
              <a:ea typeface="Caveat"/>
              <a:cs typeface="Caveat"/>
              <a:sym typeface="Caveat"/>
            </a:endParaRPr>
          </a:p>
        </p:txBody>
      </p:sp>
      <p:pic>
        <p:nvPicPr>
          <p:cNvPr id="265" name="Google Shape;265;p49"/>
          <p:cNvPicPr preferRelativeResize="0"/>
          <p:nvPr/>
        </p:nvPicPr>
        <p:blipFill rotWithShape="1">
          <a:blip r:embed="rId3">
            <a:alphaModFix/>
          </a:blip>
          <a:srcRect l="4020" t="31501" r="39587" b="13056"/>
          <a:stretch/>
        </p:blipFill>
        <p:spPr>
          <a:xfrm>
            <a:off x="349650" y="1366775"/>
            <a:ext cx="6052002" cy="3637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50"/>
          <p:cNvPicPr preferRelativeResize="0"/>
          <p:nvPr/>
        </p:nvPicPr>
        <p:blipFill rotWithShape="1">
          <a:blip r:embed="rId3">
            <a:alphaModFix/>
          </a:blip>
          <a:srcRect l="3885" t="28637" r="56305" b="12690"/>
          <a:stretch/>
        </p:blipFill>
        <p:spPr>
          <a:xfrm>
            <a:off x="0" y="182625"/>
            <a:ext cx="6303824" cy="4753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4"/>
          <p:cNvSpPr txBox="1">
            <a:spLocks noGrp="1"/>
          </p:cNvSpPr>
          <p:nvPr>
            <p:ph type="ctrTitle"/>
          </p:nvPr>
        </p:nvSpPr>
        <p:spPr>
          <a:xfrm>
            <a:off x="646275" y="408850"/>
            <a:ext cx="5931600" cy="6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900">
                <a:latin typeface="Caveat"/>
                <a:ea typeface="Caveat"/>
                <a:cs typeface="Caveat"/>
                <a:sym typeface="Caveat"/>
              </a:rPr>
              <a:t>Motivation</a:t>
            </a:r>
            <a:endParaRPr sz="4900">
              <a:latin typeface="Caveat"/>
              <a:ea typeface="Caveat"/>
              <a:cs typeface="Caveat"/>
              <a:sym typeface="Caveat"/>
            </a:endParaRPr>
          </a:p>
        </p:txBody>
      </p:sp>
      <p:sp>
        <p:nvSpPr>
          <p:cNvPr id="111" name="Google Shape;111;p24"/>
          <p:cNvSpPr txBox="1">
            <a:spLocks noGrp="1"/>
          </p:cNvSpPr>
          <p:nvPr>
            <p:ph type="subTitle" idx="1"/>
          </p:nvPr>
        </p:nvSpPr>
        <p:spPr>
          <a:xfrm>
            <a:off x="646275" y="1350975"/>
            <a:ext cx="3606600" cy="34068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Comfortaa Regular"/>
              <a:buAutoNum type="arabicPeriod"/>
            </a:pPr>
            <a:r>
              <a:rPr lang="en-GB" sz="2200">
                <a:latin typeface="Comfortaa Regular"/>
                <a:ea typeface="Comfortaa Regular"/>
                <a:cs typeface="Comfortaa Regular"/>
                <a:sym typeface="Comfortaa Regular"/>
              </a:rPr>
              <a:t>Self Driving car</a:t>
            </a:r>
            <a:endParaRPr sz="2200">
              <a:latin typeface="Comfortaa Regular"/>
              <a:ea typeface="Comfortaa Regular"/>
              <a:cs typeface="Comfortaa Regular"/>
              <a:sym typeface="Comfortaa Regular"/>
            </a:endParaRPr>
          </a:p>
          <a:p>
            <a:pPr marL="457200" lvl="0" indent="-368300" algn="l" rtl="0">
              <a:spcBef>
                <a:spcPts val="0"/>
              </a:spcBef>
              <a:spcAft>
                <a:spcPts val="0"/>
              </a:spcAft>
              <a:buSzPts val="2200"/>
              <a:buFont typeface="Comfortaa Regular"/>
              <a:buAutoNum type="arabicPeriod"/>
            </a:pPr>
            <a:r>
              <a:rPr lang="en-GB" sz="2200">
                <a:latin typeface="Comfortaa Regular"/>
                <a:ea typeface="Comfortaa Regular"/>
                <a:cs typeface="Comfortaa Regular"/>
                <a:sym typeface="Comfortaa Regular"/>
              </a:rPr>
              <a:t>Aid to the Blind people</a:t>
            </a:r>
            <a:endParaRPr sz="2200">
              <a:latin typeface="Comfortaa Regular"/>
              <a:ea typeface="Comfortaa Regular"/>
              <a:cs typeface="Comfortaa Regular"/>
              <a:sym typeface="Comfortaa Regular"/>
            </a:endParaRPr>
          </a:p>
          <a:p>
            <a:pPr marL="457200" lvl="0" indent="-368300" algn="l" rtl="0">
              <a:spcBef>
                <a:spcPts val="0"/>
              </a:spcBef>
              <a:spcAft>
                <a:spcPts val="0"/>
              </a:spcAft>
              <a:buSzPts val="2200"/>
              <a:buFont typeface="Comfortaa Regular"/>
              <a:buAutoNum type="arabicPeriod"/>
            </a:pPr>
            <a:r>
              <a:rPr lang="en-GB" sz="2200">
                <a:latin typeface="Comfortaa Regular"/>
                <a:ea typeface="Comfortaa Regular"/>
                <a:cs typeface="Comfortaa Regular"/>
                <a:sym typeface="Comfortaa Regular"/>
              </a:rPr>
              <a:t>Image search engine</a:t>
            </a:r>
            <a:endParaRPr sz="2200">
              <a:latin typeface="Comfortaa Regular"/>
              <a:ea typeface="Comfortaa Regular"/>
              <a:cs typeface="Comfortaa Regular"/>
              <a:sym typeface="Comfortaa Regular"/>
            </a:endParaRPr>
          </a:p>
          <a:p>
            <a:pPr marL="457200" lvl="0" indent="-368300" algn="l" rtl="0">
              <a:spcBef>
                <a:spcPts val="0"/>
              </a:spcBef>
              <a:spcAft>
                <a:spcPts val="0"/>
              </a:spcAft>
              <a:buSzPts val="2200"/>
              <a:buFont typeface="Comfortaa Regular"/>
              <a:buAutoNum type="arabicPeriod"/>
            </a:pPr>
            <a:r>
              <a:rPr lang="en-GB" sz="2200">
                <a:latin typeface="Comfortaa Regular"/>
                <a:ea typeface="Comfortaa Regular"/>
                <a:cs typeface="Comfortaa Regular"/>
                <a:sym typeface="Comfortaa Regular"/>
              </a:rPr>
              <a:t>Can be used to describe videos in real time</a:t>
            </a:r>
            <a:endParaRPr sz="2200">
              <a:latin typeface="Comfortaa Regular"/>
              <a:ea typeface="Comfortaa Regular"/>
              <a:cs typeface="Comfortaa Regular"/>
              <a:sym typeface="Comfortaa Regular"/>
            </a:endParaRPr>
          </a:p>
          <a:p>
            <a:pPr marL="457200" lvl="0" indent="-368300" algn="l" rtl="0">
              <a:spcBef>
                <a:spcPts val="0"/>
              </a:spcBef>
              <a:spcAft>
                <a:spcPts val="0"/>
              </a:spcAft>
              <a:buSzPts val="2200"/>
              <a:buFont typeface="Comfortaa Regular"/>
              <a:buAutoNum type="arabicPeriod"/>
            </a:pPr>
            <a:r>
              <a:rPr lang="en-GB" sz="2200">
                <a:latin typeface="Comfortaa Regular"/>
                <a:ea typeface="Comfortaa Regular"/>
                <a:cs typeface="Comfortaa Regular"/>
                <a:sym typeface="Comfortaa Regular"/>
              </a:rPr>
              <a:t>In CCTV camera</a:t>
            </a:r>
            <a:endParaRPr sz="2200">
              <a:latin typeface="Comfortaa Regular"/>
              <a:ea typeface="Comfortaa Regular"/>
              <a:cs typeface="Comfortaa Regular"/>
              <a:sym typeface="Comfortaa Regular"/>
            </a:endParaRPr>
          </a:p>
          <a:p>
            <a:pPr marL="0" lvl="0" indent="0" algn="l" rtl="0">
              <a:spcBef>
                <a:spcPts val="0"/>
              </a:spcBef>
              <a:spcAft>
                <a:spcPts val="0"/>
              </a:spcAft>
              <a:buNone/>
            </a:pP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51"/>
          <p:cNvPicPr preferRelativeResize="0"/>
          <p:nvPr/>
        </p:nvPicPr>
        <p:blipFill rotWithShape="1">
          <a:blip r:embed="rId3">
            <a:alphaModFix/>
          </a:blip>
          <a:srcRect l="4212" t="14964" r="54405" b="22236"/>
          <a:stretch/>
        </p:blipFill>
        <p:spPr>
          <a:xfrm>
            <a:off x="517375" y="182625"/>
            <a:ext cx="8316276" cy="4960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2"/>
          <p:cNvSpPr txBox="1"/>
          <p:nvPr/>
        </p:nvSpPr>
        <p:spPr>
          <a:xfrm>
            <a:off x="755000" y="490100"/>
            <a:ext cx="66948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0" b="1">
                <a:solidFill>
                  <a:srgbClr val="FCFCFC"/>
                </a:solidFill>
                <a:latin typeface="Caveat"/>
                <a:ea typeface="Caveat"/>
                <a:cs typeface="Caveat"/>
                <a:sym typeface="Caveat"/>
              </a:rPr>
              <a:t>ThankYou</a:t>
            </a:r>
            <a:endParaRPr sz="9000" b="1">
              <a:solidFill>
                <a:srgbClr val="FCFCFC"/>
              </a:solidFill>
              <a:latin typeface="Caveat"/>
              <a:ea typeface="Caveat"/>
              <a:cs typeface="Caveat"/>
              <a:sym typeface="Caveat"/>
            </a:endParaRPr>
          </a:p>
        </p:txBody>
      </p:sp>
      <p:sp>
        <p:nvSpPr>
          <p:cNvPr id="281" name="Google Shape;281;p52"/>
          <p:cNvSpPr txBox="1"/>
          <p:nvPr/>
        </p:nvSpPr>
        <p:spPr>
          <a:xfrm>
            <a:off x="1188275" y="2572675"/>
            <a:ext cx="3955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dirty="0">
                <a:solidFill>
                  <a:srgbClr val="FCFCFC"/>
                </a:solidFill>
                <a:latin typeface="Comfortaa Regular"/>
                <a:ea typeface="Comfortaa Regular"/>
                <a:cs typeface="Comfortaa Regular"/>
                <a:sym typeface="Comfortaa Regular"/>
              </a:rPr>
              <a:t>Regards:-</a:t>
            </a:r>
            <a:endParaRPr sz="2100">
              <a:solidFill>
                <a:srgbClr val="FCFCFC"/>
              </a:solidFill>
              <a:latin typeface="Comfortaa Regular"/>
              <a:ea typeface="Comfortaa Regular"/>
              <a:cs typeface="Comfortaa Regular"/>
              <a:sym typeface="Comfortaa Regular"/>
            </a:endParaRPr>
          </a:p>
          <a:p>
            <a:pPr marL="0" lvl="0" indent="0" algn="l" rtl="0">
              <a:spcBef>
                <a:spcPts val="0"/>
              </a:spcBef>
              <a:spcAft>
                <a:spcPts val="0"/>
              </a:spcAft>
              <a:buNone/>
            </a:pPr>
            <a:r>
              <a:rPr lang="en-US" sz="2100" dirty="0" err="1" smtClean="0">
                <a:solidFill>
                  <a:srgbClr val="FCFCFC"/>
                </a:solidFill>
                <a:latin typeface="Comfortaa Regular"/>
                <a:ea typeface="Comfortaa Regular"/>
                <a:cs typeface="Comfortaa Regular"/>
                <a:sym typeface="Comfortaa Regular"/>
              </a:rPr>
              <a:t>Bhunesh</a:t>
            </a:r>
            <a:r>
              <a:rPr lang="en-US" sz="2100" smtClean="0">
                <a:solidFill>
                  <a:srgbClr val="FCFCFC"/>
                </a:solidFill>
                <a:latin typeface="Comfortaa Regular"/>
                <a:ea typeface="Comfortaa Regular"/>
                <a:cs typeface="Comfortaa Regular"/>
                <a:sym typeface="Comfortaa Regular"/>
              </a:rPr>
              <a:t> 19001011016</a:t>
            </a:r>
            <a:endParaRPr sz="2100">
              <a:solidFill>
                <a:srgbClr val="FCFCFC"/>
              </a:solidFill>
              <a:latin typeface="Comfortaa Regular"/>
              <a:ea typeface="Comfortaa Regular"/>
              <a:cs typeface="Comfortaa Regular"/>
              <a:sym typeface="Comfortaa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5"/>
          <p:cNvSpPr txBox="1">
            <a:spLocks noGrp="1"/>
          </p:cNvSpPr>
          <p:nvPr>
            <p:ph type="subTitle" idx="1"/>
          </p:nvPr>
        </p:nvSpPr>
        <p:spPr>
          <a:xfrm>
            <a:off x="439350" y="321475"/>
            <a:ext cx="8373300" cy="45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mfortaa Regular"/>
                <a:ea typeface="Comfortaa Regular"/>
                <a:cs typeface="Comfortaa Regular"/>
                <a:sym typeface="Comfortaa Regular"/>
              </a:rPr>
              <a:t>Image captioning has various applications such as recommendations in editing applications, usage in virtual assistants, for image indexing, for visually impaired persons, for social media, and several other natural language processing applications.</a:t>
            </a:r>
            <a:endParaRPr sz="1600">
              <a:latin typeface="Comfortaa Regular"/>
              <a:ea typeface="Comfortaa Regular"/>
              <a:cs typeface="Comfortaa Regular"/>
              <a:sym typeface="Comfortaa Regular"/>
            </a:endParaRPr>
          </a:p>
          <a:p>
            <a:pPr marL="0" lvl="0" indent="0" algn="l" rtl="0">
              <a:spcBef>
                <a:spcPts val="0"/>
              </a:spcBef>
              <a:spcAft>
                <a:spcPts val="0"/>
              </a:spcAft>
              <a:buNone/>
            </a:pPr>
            <a:endParaRPr sz="1600">
              <a:latin typeface="Comfortaa Regular"/>
              <a:ea typeface="Comfortaa Regular"/>
              <a:cs typeface="Comfortaa Regular"/>
              <a:sym typeface="Comfortaa Regular"/>
            </a:endParaRPr>
          </a:p>
          <a:p>
            <a:pPr marL="0" lvl="0" indent="0" algn="l" rtl="0">
              <a:spcBef>
                <a:spcPts val="0"/>
              </a:spcBef>
              <a:spcAft>
                <a:spcPts val="0"/>
              </a:spcAft>
              <a:buNone/>
            </a:pPr>
            <a:r>
              <a:rPr lang="en-GB" sz="1600">
                <a:latin typeface="Comfortaa Regular"/>
                <a:ea typeface="Comfortaa Regular"/>
                <a:cs typeface="Comfortaa Regular"/>
                <a:sym typeface="Comfortaa Regular"/>
              </a:rPr>
              <a:t>We can create a product for the blind which will guide them travelling on the roads without the support of anyone else. We can do this by first converting the scene into text and then then text to voice. Both are now famous applications of Deep Learning.</a:t>
            </a:r>
            <a:endParaRPr sz="1600">
              <a:latin typeface="Comfortaa Regular"/>
              <a:ea typeface="Comfortaa Regular"/>
              <a:cs typeface="Comfortaa Regular"/>
              <a:sym typeface="Comfortaa Regular"/>
            </a:endParaRPr>
          </a:p>
          <a:p>
            <a:pPr marL="0" lvl="0" indent="0" algn="l" rtl="0">
              <a:spcBef>
                <a:spcPts val="0"/>
              </a:spcBef>
              <a:spcAft>
                <a:spcPts val="0"/>
              </a:spcAft>
              <a:buNone/>
            </a:pPr>
            <a:endParaRPr sz="1600">
              <a:latin typeface="Comfortaa Regular"/>
              <a:ea typeface="Comfortaa Regular"/>
              <a:cs typeface="Comfortaa Regular"/>
              <a:sym typeface="Comfortaa Regular"/>
            </a:endParaRPr>
          </a:p>
          <a:p>
            <a:pPr marL="0" lvl="0" indent="0" algn="l" rtl="0">
              <a:spcBef>
                <a:spcPts val="0"/>
              </a:spcBef>
              <a:spcAft>
                <a:spcPts val="0"/>
              </a:spcAft>
              <a:buNone/>
            </a:pPr>
            <a:r>
              <a:rPr lang="en-GB" sz="1600">
                <a:latin typeface="Comfortaa Regular"/>
                <a:ea typeface="Comfortaa Regular"/>
                <a:cs typeface="Comfortaa Regular"/>
                <a:sym typeface="Comfortaa Regular"/>
              </a:rPr>
              <a:t>CCTV cameras are everywhere today, but along with viewing the world, if we can also generate relevant captions, then we can raise alarms as soon as there is some malicious activity going on somewhere. This could probably help reduce some</a:t>
            </a:r>
            <a:endParaRPr sz="1600">
              <a:latin typeface="Comfortaa Regular"/>
              <a:ea typeface="Comfortaa Regular"/>
              <a:cs typeface="Comfortaa Regular"/>
              <a:sym typeface="Comfortaa Regular"/>
            </a:endParaRPr>
          </a:p>
          <a:p>
            <a:pPr marL="0" lvl="0" indent="0" algn="l" rtl="0">
              <a:spcBef>
                <a:spcPts val="0"/>
              </a:spcBef>
              <a:spcAft>
                <a:spcPts val="0"/>
              </a:spcAft>
              <a:buNone/>
            </a:pPr>
            <a:r>
              <a:rPr lang="en-GB" sz="1600">
                <a:latin typeface="Comfortaa Regular"/>
                <a:ea typeface="Comfortaa Regular"/>
                <a:cs typeface="Comfortaa Regular"/>
                <a:sym typeface="Comfortaa Regular"/>
              </a:rPr>
              <a:t>crime and/or accidents.</a:t>
            </a:r>
            <a:endParaRPr sz="1600">
              <a:latin typeface="Comfortaa Regular"/>
              <a:ea typeface="Comfortaa Regular"/>
              <a:cs typeface="Comfortaa Regular"/>
              <a:sym typeface="Comfortaa Regular"/>
            </a:endParaRPr>
          </a:p>
          <a:p>
            <a:pPr marL="0" lvl="0" indent="0" algn="l" rtl="0">
              <a:spcBef>
                <a:spcPts val="0"/>
              </a:spcBef>
              <a:spcAft>
                <a:spcPts val="0"/>
              </a:spcAft>
              <a:buNone/>
            </a:pPr>
            <a:endParaRPr sz="1600"/>
          </a:p>
          <a:p>
            <a:pPr marL="0" lvl="0" indent="0" algn="l" rtl="0">
              <a:spcBef>
                <a:spcPts val="0"/>
              </a:spcBef>
              <a:spcAft>
                <a:spcPts val="0"/>
              </a:spcAft>
              <a:buNone/>
            </a:pPr>
            <a:endParaRPr sz="1600">
              <a:latin typeface="Comfortaa Regular"/>
              <a:ea typeface="Comfortaa Regular"/>
              <a:cs typeface="Comfortaa Regular"/>
              <a:sym typeface="Comfortaa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6"/>
          <p:cNvSpPr txBox="1">
            <a:spLocks noGrp="1"/>
          </p:cNvSpPr>
          <p:nvPr>
            <p:ph type="title"/>
          </p:nvPr>
        </p:nvSpPr>
        <p:spPr>
          <a:xfrm>
            <a:off x="330600" y="75000"/>
            <a:ext cx="7704000" cy="6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200">
                <a:latin typeface="Caveat"/>
                <a:ea typeface="Caveat"/>
                <a:cs typeface="Caveat"/>
                <a:sym typeface="Caveat"/>
              </a:rPr>
              <a:t>DATA COLLECTION</a:t>
            </a:r>
            <a:endParaRPr sz="4200">
              <a:latin typeface="Caveat"/>
              <a:ea typeface="Caveat"/>
              <a:cs typeface="Caveat"/>
              <a:sym typeface="Caveat"/>
            </a:endParaRPr>
          </a:p>
        </p:txBody>
      </p:sp>
      <p:sp>
        <p:nvSpPr>
          <p:cNvPr id="122" name="Google Shape;122;p26"/>
          <p:cNvSpPr txBox="1"/>
          <p:nvPr/>
        </p:nvSpPr>
        <p:spPr>
          <a:xfrm>
            <a:off x="553650" y="1007250"/>
            <a:ext cx="8036700" cy="46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Comfortaa Regular"/>
                <a:ea typeface="Comfortaa Regular"/>
                <a:cs typeface="Comfortaa Regular"/>
                <a:sym typeface="Comfortaa Regular"/>
              </a:rPr>
              <a:t>There are many open source datasets available for this problem, like Flickr 8k (containing 8k images), Flickr 30k (containing 30k images), MS COCO (containing 180k images), etc.</a:t>
            </a:r>
            <a:r>
              <a:rPr lang="en-GB" sz="1100">
                <a:solidFill>
                  <a:srgbClr val="FFFFFF"/>
                </a:solidFill>
                <a:latin typeface="Comfortaa Regular"/>
                <a:ea typeface="Comfortaa Regular"/>
                <a:cs typeface="Comfortaa Regular"/>
                <a:sym typeface="Comfortaa Regular"/>
              </a:rPr>
              <a:t/>
            </a:r>
            <a:br>
              <a:rPr lang="en-GB" sz="1100">
                <a:solidFill>
                  <a:srgbClr val="FFFFFF"/>
                </a:solidFill>
                <a:latin typeface="Comfortaa Regular"/>
                <a:ea typeface="Comfortaa Regular"/>
                <a:cs typeface="Comfortaa Regular"/>
                <a:sym typeface="Comfortaa Regular"/>
              </a:rPr>
            </a:br>
            <a:r>
              <a:rPr lang="en-GB" sz="1100">
                <a:solidFill>
                  <a:srgbClr val="FFFFFF"/>
                </a:solidFill>
                <a:latin typeface="Comfortaa Regular"/>
                <a:ea typeface="Comfortaa Regular"/>
                <a:cs typeface="Comfortaa Regular"/>
                <a:sym typeface="Comfortaa Regular"/>
              </a:rPr>
              <a:t/>
            </a:r>
            <a:br>
              <a:rPr lang="en-GB" sz="1100">
                <a:solidFill>
                  <a:srgbClr val="FFFFFF"/>
                </a:solidFill>
                <a:latin typeface="Comfortaa Regular"/>
                <a:ea typeface="Comfortaa Regular"/>
                <a:cs typeface="Comfortaa Regular"/>
                <a:sym typeface="Comfortaa Regular"/>
              </a:rPr>
            </a:br>
            <a:r>
              <a:rPr lang="en-GB" sz="1100">
                <a:solidFill>
                  <a:srgbClr val="FFFFFF"/>
                </a:solidFill>
                <a:latin typeface="Comfortaa Regular"/>
                <a:ea typeface="Comfortaa Regular"/>
                <a:cs typeface="Comfortaa Regular"/>
                <a:sym typeface="Comfortaa Regular"/>
              </a:rPr>
              <a:t/>
            </a:r>
            <a:br>
              <a:rPr lang="en-GB" sz="1100">
                <a:solidFill>
                  <a:srgbClr val="FFFFFF"/>
                </a:solidFill>
                <a:latin typeface="Comfortaa Regular"/>
                <a:ea typeface="Comfortaa Regular"/>
                <a:cs typeface="Comfortaa Regular"/>
                <a:sym typeface="Comfortaa Regular"/>
              </a:rPr>
            </a:br>
            <a:r>
              <a:rPr lang="en-GB" sz="1271">
                <a:solidFill>
                  <a:srgbClr val="FFFFFF"/>
                </a:solidFill>
                <a:latin typeface="Comfortaa Regular"/>
                <a:ea typeface="Comfortaa Regular"/>
                <a:cs typeface="Comfortaa Regular"/>
                <a:sym typeface="Comfortaa Regular"/>
              </a:rPr>
              <a:t>But for the purpose , I have used the Flickr 8k dataset which can be download from kaggle. Also training a model with a large number of images may not be feasible on a system which is not a very high end PC/Laptop. </a:t>
            </a:r>
            <a:endParaRPr sz="1271">
              <a:solidFill>
                <a:srgbClr val="FFFFFF"/>
              </a:solidFill>
              <a:latin typeface="Comfortaa Regular"/>
              <a:ea typeface="Comfortaa Regular"/>
              <a:cs typeface="Comfortaa Regular"/>
              <a:sym typeface="Comfortaa Regular"/>
            </a:endParaRPr>
          </a:p>
          <a:p>
            <a:pPr marL="0" marR="0" lvl="0" indent="0" algn="l" rtl="0">
              <a:lnSpc>
                <a:spcPct val="150000"/>
              </a:lnSpc>
              <a:spcBef>
                <a:spcPts val="1600"/>
              </a:spcBef>
              <a:spcAft>
                <a:spcPts val="0"/>
              </a:spcAft>
              <a:buNone/>
            </a:pPr>
            <a:r>
              <a:rPr lang="en-GB" sz="1271">
                <a:solidFill>
                  <a:srgbClr val="FFFFFF"/>
                </a:solidFill>
                <a:latin typeface="Comfortaa Regular"/>
                <a:ea typeface="Comfortaa Regular"/>
                <a:cs typeface="Comfortaa Regular"/>
                <a:sym typeface="Comfortaa Regular"/>
              </a:rPr>
              <a:t>This dataset contains 8000 images each with 5 captions (as we have already seen in the Introduction section that an image can have multiple captions, all being relevant simultaneously). </a:t>
            </a:r>
            <a:endParaRPr sz="1271">
              <a:solidFill>
                <a:srgbClr val="FFFFFF"/>
              </a:solidFill>
              <a:latin typeface="Comfortaa Regular"/>
              <a:ea typeface="Comfortaa Regular"/>
              <a:cs typeface="Comfortaa Regular"/>
              <a:sym typeface="Comfortaa Regular"/>
            </a:endParaRPr>
          </a:p>
          <a:p>
            <a:pPr marL="0" marR="0" lvl="0" indent="0" algn="l" rtl="0">
              <a:lnSpc>
                <a:spcPct val="150000"/>
              </a:lnSpc>
              <a:spcBef>
                <a:spcPts val="60"/>
              </a:spcBef>
              <a:spcAft>
                <a:spcPts val="0"/>
              </a:spcAft>
              <a:buNone/>
            </a:pPr>
            <a:r>
              <a:rPr lang="en-GB" sz="1271">
                <a:solidFill>
                  <a:srgbClr val="FFFFFF"/>
                </a:solidFill>
                <a:latin typeface="Comfortaa Regular"/>
                <a:ea typeface="Comfortaa Regular"/>
                <a:cs typeface="Comfortaa Regular"/>
                <a:sym typeface="Comfortaa Regular"/>
              </a:rPr>
              <a:t>These images are bifurcated as follows: </a:t>
            </a:r>
            <a:endParaRPr sz="1271">
              <a:solidFill>
                <a:srgbClr val="FFFFFF"/>
              </a:solidFill>
              <a:latin typeface="Comfortaa Regular"/>
              <a:ea typeface="Comfortaa Regular"/>
              <a:cs typeface="Comfortaa Regular"/>
              <a:sym typeface="Comfortaa Regular"/>
            </a:endParaRPr>
          </a:p>
          <a:p>
            <a:pPr marL="0" marR="0" lvl="0" indent="0" algn="l" rtl="0">
              <a:lnSpc>
                <a:spcPct val="150000"/>
              </a:lnSpc>
              <a:spcBef>
                <a:spcPts val="160"/>
              </a:spcBef>
              <a:spcAft>
                <a:spcPts val="0"/>
              </a:spcAft>
              <a:buNone/>
            </a:pPr>
            <a:r>
              <a:rPr lang="en-GB" sz="1271">
                <a:solidFill>
                  <a:srgbClr val="FFFFFF"/>
                </a:solidFill>
                <a:latin typeface="Comfortaa Regular"/>
                <a:ea typeface="Comfortaa Regular"/>
                <a:cs typeface="Comfortaa Regular"/>
                <a:sym typeface="Comfortaa Regular"/>
              </a:rPr>
              <a:t>Training Set — 6000 images </a:t>
            </a:r>
            <a:endParaRPr sz="1271">
              <a:solidFill>
                <a:srgbClr val="FFFFFF"/>
              </a:solidFill>
              <a:latin typeface="Comfortaa Regular"/>
              <a:ea typeface="Comfortaa Regular"/>
              <a:cs typeface="Comfortaa Regular"/>
              <a:sym typeface="Comfortaa Regular"/>
            </a:endParaRPr>
          </a:p>
          <a:p>
            <a:pPr marL="0" marR="0" lvl="0" indent="0" algn="l" rtl="0">
              <a:lnSpc>
                <a:spcPct val="150000"/>
              </a:lnSpc>
              <a:spcBef>
                <a:spcPts val="160"/>
              </a:spcBef>
              <a:spcAft>
                <a:spcPts val="0"/>
              </a:spcAft>
              <a:buNone/>
            </a:pPr>
            <a:r>
              <a:rPr lang="en-GB" sz="1271">
                <a:solidFill>
                  <a:srgbClr val="FFFFFF"/>
                </a:solidFill>
                <a:latin typeface="Comfortaa Regular"/>
                <a:ea typeface="Comfortaa Regular"/>
                <a:cs typeface="Comfortaa Regular"/>
                <a:sym typeface="Comfortaa Regular"/>
              </a:rPr>
              <a:t>Dev Set — 1000 images </a:t>
            </a:r>
            <a:endParaRPr sz="1271">
              <a:solidFill>
                <a:srgbClr val="FFFFFF"/>
              </a:solidFill>
              <a:latin typeface="Comfortaa Regular"/>
              <a:ea typeface="Comfortaa Regular"/>
              <a:cs typeface="Comfortaa Regular"/>
              <a:sym typeface="Comfortaa Regular"/>
            </a:endParaRPr>
          </a:p>
          <a:p>
            <a:pPr marL="0" marR="0" lvl="0" indent="0" algn="l" rtl="0">
              <a:lnSpc>
                <a:spcPct val="150000"/>
              </a:lnSpc>
              <a:spcBef>
                <a:spcPts val="160"/>
              </a:spcBef>
              <a:spcAft>
                <a:spcPts val="0"/>
              </a:spcAft>
              <a:buNone/>
            </a:pPr>
            <a:r>
              <a:rPr lang="en-GB" sz="1271">
                <a:solidFill>
                  <a:srgbClr val="FFFFFF"/>
                </a:solidFill>
                <a:latin typeface="Comfortaa Regular"/>
                <a:ea typeface="Comfortaa Regular"/>
                <a:cs typeface="Comfortaa Regular"/>
                <a:sym typeface="Comfortaa Regular"/>
              </a:rPr>
              <a:t>Test Set — 1000 images </a:t>
            </a:r>
            <a:endParaRPr sz="1271">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endParaRPr sz="1100">
              <a:solidFill>
                <a:srgbClr val="FFFFFF"/>
              </a:solidFill>
              <a:latin typeface="Comfortaa Regular"/>
              <a:ea typeface="Comfortaa Regular"/>
              <a:cs typeface="Comfortaa Regular"/>
              <a:sym typeface="Comfortaa Regular"/>
            </a:endParaRPr>
          </a:p>
          <a:p>
            <a:pPr marL="0" lvl="0" indent="0" algn="l" rtl="0">
              <a:spcBef>
                <a:spcPts val="1600"/>
              </a:spcBef>
              <a:spcAft>
                <a:spcPts val="0"/>
              </a:spcAft>
              <a:buNone/>
            </a:pP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7"/>
          <p:cNvPicPr preferRelativeResize="0"/>
          <p:nvPr/>
        </p:nvPicPr>
        <p:blipFill rotWithShape="1">
          <a:blip r:embed="rId3">
            <a:alphaModFix/>
          </a:blip>
          <a:srcRect t="7215" b="-14110"/>
          <a:stretch/>
        </p:blipFill>
        <p:spPr>
          <a:xfrm>
            <a:off x="0" y="573050"/>
            <a:ext cx="9144001" cy="5242251"/>
          </a:xfrm>
          <a:prstGeom prst="rect">
            <a:avLst/>
          </a:prstGeom>
          <a:noFill/>
          <a:ln>
            <a:noFill/>
          </a:ln>
        </p:spPr>
      </p:pic>
      <p:sp>
        <p:nvSpPr>
          <p:cNvPr id="128" name="Google Shape;128;p27"/>
          <p:cNvSpPr txBox="1"/>
          <p:nvPr/>
        </p:nvSpPr>
        <p:spPr>
          <a:xfrm>
            <a:off x="140000" y="98750"/>
            <a:ext cx="68487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500" b="1">
                <a:solidFill>
                  <a:srgbClr val="FFFFFF"/>
                </a:solidFill>
                <a:latin typeface="Caveat"/>
                <a:ea typeface="Caveat"/>
                <a:cs typeface="Caveat"/>
                <a:sym typeface="Caveat"/>
              </a:rPr>
              <a:t>Glance of the dataset</a:t>
            </a:r>
            <a:endParaRPr sz="3500" b="1">
              <a:solidFill>
                <a:srgbClr val="FFFFFF"/>
              </a:solidFill>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a:off x="720100" y="235750"/>
            <a:ext cx="7704000" cy="84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a:latin typeface="Caveat"/>
                <a:ea typeface="Caveat"/>
                <a:cs typeface="Caveat"/>
                <a:sym typeface="Caveat"/>
              </a:rPr>
              <a:t>Major Libraries used….</a:t>
            </a:r>
            <a:endParaRPr sz="3600">
              <a:latin typeface="Caveat"/>
              <a:ea typeface="Caveat"/>
              <a:cs typeface="Caveat"/>
              <a:sym typeface="Caveat"/>
            </a:endParaRPr>
          </a:p>
        </p:txBody>
      </p:sp>
      <p:sp>
        <p:nvSpPr>
          <p:cNvPr id="134" name="Google Shape;134;p28"/>
          <p:cNvSpPr txBox="1"/>
          <p:nvPr/>
        </p:nvSpPr>
        <p:spPr>
          <a:xfrm>
            <a:off x="1225575" y="1566425"/>
            <a:ext cx="1537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a:solidFill>
                  <a:srgbClr val="FFFFFF"/>
                </a:solidFill>
                <a:latin typeface="Caveat"/>
                <a:ea typeface="Caveat"/>
                <a:cs typeface="Caveat"/>
                <a:sym typeface="Caveat"/>
              </a:rPr>
              <a:t>Libraries</a:t>
            </a:r>
            <a:endParaRPr sz="3000" b="1">
              <a:solidFill>
                <a:srgbClr val="FFFFFF"/>
              </a:solidFill>
              <a:latin typeface="Caveat"/>
              <a:ea typeface="Caveat"/>
              <a:cs typeface="Caveat"/>
              <a:sym typeface="Caveat"/>
            </a:endParaRPr>
          </a:p>
        </p:txBody>
      </p:sp>
      <p:sp>
        <p:nvSpPr>
          <p:cNvPr id="135" name="Google Shape;135;p28"/>
          <p:cNvSpPr txBox="1"/>
          <p:nvPr/>
        </p:nvSpPr>
        <p:spPr>
          <a:xfrm>
            <a:off x="1225575" y="2212925"/>
            <a:ext cx="5685600" cy="2703900"/>
          </a:xfrm>
          <a:prstGeom prst="rect">
            <a:avLst/>
          </a:prstGeom>
          <a:noFill/>
          <a:ln>
            <a:noFill/>
          </a:ln>
        </p:spPr>
        <p:txBody>
          <a:bodyPr spcFirstLastPara="1" wrap="square" lIns="91425" tIns="91425" rIns="91425" bIns="91425" anchor="t" anchorCtr="0">
            <a:spAutoFit/>
          </a:bodyPr>
          <a:lstStyle/>
          <a:p>
            <a:pPr marL="457200" lvl="0" indent="-330517" algn="l" rtl="0">
              <a:lnSpc>
                <a:spcPct val="115000"/>
              </a:lnSpc>
              <a:spcBef>
                <a:spcPts val="0"/>
              </a:spcBef>
              <a:spcAft>
                <a:spcPts val="0"/>
              </a:spcAft>
              <a:buClr>
                <a:srgbClr val="434343"/>
              </a:buClr>
              <a:buSzPts val="1605"/>
              <a:buFont typeface="Comfortaa Regular"/>
              <a:buChar char="●"/>
            </a:pPr>
            <a:r>
              <a:rPr lang="en-GB" sz="1604" b="1">
                <a:solidFill>
                  <a:schemeClr val="lt2"/>
                </a:solidFill>
                <a:latin typeface="Comfortaa"/>
                <a:ea typeface="Comfortaa"/>
                <a:cs typeface="Comfortaa"/>
                <a:sym typeface="Comfortaa"/>
              </a:rPr>
              <a:t>Pandas</a:t>
            </a:r>
            <a:r>
              <a:rPr lang="en-GB" sz="1604">
                <a:solidFill>
                  <a:schemeClr val="lt2"/>
                </a:solidFill>
                <a:latin typeface="Comfortaa Regular"/>
                <a:ea typeface="Comfortaa Regular"/>
                <a:cs typeface="Comfortaa Regular"/>
                <a:sym typeface="Comfortaa Regular"/>
              </a:rPr>
              <a:t>:- For manipulating the dataset</a:t>
            </a:r>
            <a:endParaRPr sz="1604">
              <a:solidFill>
                <a:schemeClr val="lt2"/>
              </a:solidFill>
              <a:latin typeface="Comfortaa Regular"/>
              <a:ea typeface="Comfortaa Regular"/>
              <a:cs typeface="Comfortaa Regular"/>
              <a:sym typeface="Comfortaa Regular"/>
            </a:endParaRPr>
          </a:p>
          <a:p>
            <a:pPr marL="457200" lvl="0" indent="-330517" algn="l" rtl="0">
              <a:lnSpc>
                <a:spcPct val="115000"/>
              </a:lnSpc>
              <a:spcBef>
                <a:spcPts val="0"/>
              </a:spcBef>
              <a:spcAft>
                <a:spcPts val="0"/>
              </a:spcAft>
              <a:buClr>
                <a:srgbClr val="434343"/>
              </a:buClr>
              <a:buSzPts val="1605"/>
              <a:buFont typeface="Comfortaa Regular"/>
              <a:buChar char="●"/>
            </a:pPr>
            <a:r>
              <a:rPr lang="en-GB" sz="1604" b="1">
                <a:solidFill>
                  <a:schemeClr val="lt2"/>
                </a:solidFill>
                <a:latin typeface="Comfortaa"/>
                <a:ea typeface="Comfortaa"/>
                <a:cs typeface="Comfortaa"/>
                <a:sym typeface="Comfortaa"/>
              </a:rPr>
              <a:t>Numpy:-</a:t>
            </a:r>
            <a:r>
              <a:rPr lang="en-GB" sz="1604">
                <a:solidFill>
                  <a:schemeClr val="lt2"/>
                </a:solidFill>
                <a:latin typeface="Comfortaa Regular"/>
                <a:ea typeface="Comfortaa Regular"/>
                <a:cs typeface="Comfortaa Regular"/>
                <a:sym typeface="Comfortaa Regular"/>
              </a:rPr>
              <a:t> To deal with multi dimensional arrays</a:t>
            </a:r>
            <a:endParaRPr sz="1604">
              <a:solidFill>
                <a:schemeClr val="lt2"/>
              </a:solidFill>
              <a:latin typeface="Comfortaa Regular"/>
              <a:ea typeface="Comfortaa Regular"/>
              <a:cs typeface="Comfortaa Regular"/>
              <a:sym typeface="Comfortaa Regular"/>
            </a:endParaRPr>
          </a:p>
          <a:p>
            <a:pPr marL="457200" lvl="0" indent="-330517" algn="l" rtl="0">
              <a:lnSpc>
                <a:spcPct val="115000"/>
              </a:lnSpc>
              <a:spcBef>
                <a:spcPts val="0"/>
              </a:spcBef>
              <a:spcAft>
                <a:spcPts val="0"/>
              </a:spcAft>
              <a:buClr>
                <a:srgbClr val="434343"/>
              </a:buClr>
              <a:buSzPts val="1605"/>
              <a:buFont typeface="Comfortaa Regular"/>
              <a:buChar char="●"/>
            </a:pPr>
            <a:r>
              <a:rPr lang="en-GB" sz="1604" b="1">
                <a:solidFill>
                  <a:schemeClr val="lt2"/>
                </a:solidFill>
                <a:latin typeface="Comfortaa"/>
                <a:ea typeface="Comfortaa"/>
                <a:cs typeface="Comfortaa"/>
                <a:sym typeface="Comfortaa"/>
              </a:rPr>
              <a:t>Matplotlib</a:t>
            </a:r>
            <a:r>
              <a:rPr lang="en-GB" sz="1604">
                <a:solidFill>
                  <a:schemeClr val="lt2"/>
                </a:solidFill>
                <a:latin typeface="Comfortaa Regular"/>
                <a:ea typeface="Comfortaa Regular"/>
                <a:cs typeface="Comfortaa Regular"/>
                <a:sym typeface="Comfortaa Regular"/>
              </a:rPr>
              <a:t>:- For Visualization</a:t>
            </a:r>
            <a:endParaRPr sz="1604">
              <a:solidFill>
                <a:schemeClr val="lt2"/>
              </a:solidFill>
              <a:latin typeface="Comfortaa Regular"/>
              <a:ea typeface="Comfortaa Regular"/>
              <a:cs typeface="Comfortaa Regular"/>
              <a:sym typeface="Comfortaa Regular"/>
            </a:endParaRPr>
          </a:p>
          <a:p>
            <a:pPr marL="457200" lvl="0" indent="-330517" algn="l" rtl="0">
              <a:lnSpc>
                <a:spcPct val="115000"/>
              </a:lnSpc>
              <a:spcBef>
                <a:spcPts val="0"/>
              </a:spcBef>
              <a:spcAft>
                <a:spcPts val="0"/>
              </a:spcAft>
              <a:buClr>
                <a:srgbClr val="434343"/>
              </a:buClr>
              <a:buSzPts val="1605"/>
              <a:buFont typeface="Comfortaa Regular"/>
              <a:buChar char="●"/>
            </a:pPr>
            <a:r>
              <a:rPr lang="en-GB" sz="1604" b="1">
                <a:solidFill>
                  <a:schemeClr val="lt2"/>
                </a:solidFill>
                <a:latin typeface="Comfortaa"/>
                <a:ea typeface="Comfortaa"/>
                <a:cs typeface="Comfortaa"/>
                <a:sym typeface="Comfortaa"/>
              </a:rPr>
              <a:t>Tensorflow</a:t>
            </a:r>
            <a:r>
              <a:rPr lang="en-GB" sz="1604">
                <a:solidFill>
                  <a:schemeClr val="lt2"/>
                </a:solidFill>
                <a:latin typeface="Comfortaa Regular"/>
                <a:ea typeface="Comfortaa Regular"/>
                <a:cs typeface="Comfortaa Regular"/>
                <a:sym typeface="Comfortaa Regular"/>
              </a:rPr>
              <a:t>:-For Numerical computation</a:t>
            </a:r>
            <a:endParaRPr sz="1604">
              <a:solidFill>
                <a:schemeClr val="lt2"/>
              </a:solidFill>
              <a:latin typeface="Comfortaa Regular"/>
              <a:ea typeface="Comfortaa Regular"/>
              <a:cs typeface="Comfortaa Regular"/>
              <a:sym typeface="Comfortaa Regular"/>
            </a:endParaRPr>
          </a:p>
          <a:p>
            <a:pPr marL="457200" lvl="0" indent="-330517" algn="l" rtl="0">
              <a:lnSpc>
                <a:spcPct val="115000"/>
              </a:lnSpc>
              <a:spcBef>
                <a:spcPts val="0"/>
              </a:spcBef>
              <a:spcAft>
                <a:spcPts val="0"/>
              </a:spcAft>
              <a:buClr>
                <a:srgbClr val="434343"/>
              </a:buClr>
              <a:buSzPts val="1605"/>
              <a:buFont typeface="Comfortaa Regular"/>
              <a:buChar char="●"/>
            </a:pPr>
            <a:r>
              <a:rPr lang="en-GB" sz="1604" b="1">
                <a:solidFill>
                  <a:schemeClr val="lt2"/>
                </a:solidFill>
                <a:latin typeface="Comfortaa"/>
                <a:ea typeface="Comfortaa"/>
                <a:cs typeface="Comfortaa"/>
                <a:sym typeface="Comfortaa"/>
              </a:rPr>
              <a:t>Keras</a:t>
            </a:r>
            <a:r>
              <a:rPr lang="en-GB" sz="1604">
                <a:solidFill>
                  <a:schemeClr val="lt2"/>
                </a:solidFill>
                <a:latin typeface="Comfortaa Regular"/>
                <a:ea typeface="Comfortaa Regular"/>
                <a:cs typeface="Comfortaa Regular"/>
                <a:sym typeface="Comfortaa Regular"/>
              </a:rPr>
              <a:t>:- high-level API of TensorFlow</a:t>
            </a:r>
            <a:endParaRPr sz="1604">
              <a:solidFill>
                <a:schemeClr val="lt2"/>
              </a:solidFill>
              <a:latin typeface="Comfortaa Regular"/>
              <a:ea typeface="Comfortaa Regular"/>
              <a:cs typeface="Comfortaa Regular"/>
              <a:sym typeface="Comfortaa Regular"/>
            </a:endParaRPr>
          </a:p>
          <a:p>
            <a:pPr marL="457200" lvl="0" indent="-330517" algn="l" rtl="0">
              <a:lnSpc>
                <a:spcPct val="115000"/>
              </a:lnSpc>
              <a:spcBef>
                <a:spcPts val="0"/>
              </a:spcBef>
              <a:spcAft>
                <a:spcPts val="0"/>
              </a:spcAft>
              <a:buClr>
                <a:srgbClr val="434343"/>
              </a:buClr>
              <a:buSzPts val="1605"/>
              <a:buFont typeface="Comfortaa Regular"/>
              <a:buChar char="●"/>
            </a:pPr>
            <a:r>
              <a:rPr lang="en-GB" sz="1604" b="1">
                <a:solidFill>
                  <a:schemeClr val="lt2"/>
                </a:solidFill>
                <a:latin typeface="Comfortaa"/>
                <a:ea typeface="Comfortaa"/>
                <a:cs typeface="Comfortaa"/>
                <a:sym typeface="Comfortaa"/>
              </a:rPr>
              <a:t>Nltk</a:t>
            </a:r>
            <a:r>
              <a:rPr lang="en-GB" sz="1604">
                <a:solidFill>
                  <a:schemeClr val="lt2"/>
                </a:solidFill>
                <a:latin typeface="Comfortaa Regular"/>
                <a:ea typeface="Comfortaa Regular"/>
                <a:cs typeface="Comfortaa Regular"/>
                <a:sym typeface="Comfortaa Regular"/>
              </a:rPr>
              <a:t>:- for language processing, contain   </a:t>
            </a:r>
            <a:endParaRPr sz="1604">
              <a:solidFill>
                <a:schemeClr val="lt2"/>
              </a:solidFill>
              <a:latin typeface="Comfortaa Regular"/>
              <a:ea typeface="Comfortaa Regular"/>
              <a:cs typeface="Comfortaa Regular"/>
              <a:sym typeface="Comfortaa Regular"/>
            </a:endParaRPr>
          </a:p>
          <a:p>
            <a:pPr marL="457200" lvl="0" indent="-330517" algn="l" rtl="0">
              <a:lnSpc>
                <a:spcPct val="115000"/>
              </a:lnSpc>
              <a:spcBef>
                <a:spcPts val="0"/>
              </a:spcBef>
              <a:spcAft>
                <a:spcPts val="0"/>
              </a:spcAft>
              <a:buClr>
                <a:srgbClr val="434343"/>
              </a:buClr>
              <a:buSzPts val="1605"/>
              <a:buFont typeface="Comfortaa Regular"/>
              <a:buChar char="●"/>
            </a:pPr>
            <a:r>
              <a:rPr lang="en-GB" sz="1604">
                <a:solidFill>
                  <a:schemeClr val="lt2"/>
                </a:solidFill>
                <a:latin typeface="Comfortaa Regular"/>
                <a:ea typeface="Comfortaa Regular"/>
                <a:cs typeface="Comfortaa Regular"/>
                <a:sym typeface="Comfortaa Regular"/>
              </a:rPr>
              <a:t>          common algorithms such as tokenizing,  </a:t>
            </a:r>
            <a:endParaRPr sz="1604">
              <a:solidFill>
                <a:schemeClr val="lt2"/>
              </a:solidFill>
              <a:latin typeface="Comfortaa Regular"/>
              <a:ea typeface="Comfortaa Regular"/>
              <a:cs typeface="Comfortaa Regular"/>
              <a:sym typeface="Comfortaa Regular"/>
            </a:endParaRPr>
          </a:p>
          <a:p>
            <a:pPr marL="457200" lvl="0" indent="-330517" algn="l" rtl="0">
              <a:lnSpc>
                <a:spcPct val="115000"/>
              </a:lnSpc>
              <a:spcBef>
                <a:spcPts val="0"/>
              </a:spcBef>
              <a:spcAft>
                <a:spcPts val="0"/>
              </a:spcAft>
              <a:buClr>
                <a:srgbClr val="434343"/>
              </a:buClr>
              <a:buSzPts val="1605"/>
              <a:buFont typeface="Comfortaa Regular"/>
              <a:buChar char="●"/>
            </a:pPr>
            <a:r>
              <a:rPr lang="en-GB" sz="1604">
                <a:solidFill>
                  <a:schemeClr val="lt2"/>
                </a:solidFill>
                <a:latin typeface="Comfortaa Regular"/>
                <a:ea typeface="Comfortaa Regular"/>
                <a:cs typeface="Comfortaa Regular"/>
                <a:sym typeface="Comfortaa Regular"/>
              </a:rPr>
              <a:t>          part-of-speech tagging</a:t>
            </a:r>
            <a:endParaRPr sz="1405">
              <a:solidFill>
                <a:schemeClr val="lt2"/>
              </a:solidFill>
              <a:latin typeface="Comfortaa Regular"/>
              <a:ea typeface="Comfortaa Regular"/>
              <a:cs typeface="Comfortaa Regular"/>
              <a:sym typeface="Comfortaa Regular"/>
            </a:endParaRPr>
          </a:p>
          <a:p>
            <a:pPr marL="457200" lvl="0" indent="-330200" algn="l" rtl="0">
              <a:spcBef>
                <a:spcPts val="0"/>
              </a:spcBef>
              <a:spcAft>
                <a:spcPts val="0"/>
              </a:spcAft>
              <a:buClr>
                <a:srgbClr val="434343"/>
              </a:buClr>
              <a:buSzPts val="1600"/>
              <a:buFont typeface="Fira Sans Condensed Light"/>
              <a:buChar char="●"/>
            </a:pPr>
            <a:endParaRPr sz="1600">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9"/>
          <p:cNvPicPr preferRelativeResize="0"/>
          <p:nvPr/>
        </p:nvPicPr>
        <p:blipFill rotWithShape="1">
          <a:blip r:embed="rId3">
            <a:alphaModFix/>
          </a:blip>
          <a:srcRect t="11886" b="10116"/>
          <a:stretch/>
        </p:blipFill>
        <p:spPr>
          <a:xfrm>
            <a:off x="138425" y="993275"/>
            <a:ext cx="8606326" cy="3773775"/>
          </a:xfrm>
          <a:prstGeom prst="rect">
            <a:avLst/>
          </a:prstGeom>
          <a:noFill/>
          <a:ln>
            <a:noFill/>
          </a:ln>
        </p:spPr>
      </p:pic>
      <p:sp>
        <p:nvSpPr>
          <p:cNvPr id="141" name="Google Shape;141;p29"/>
          <p:cNvSpPr txBox="1"/>
          <p:nvPr/>
        </p:nvSpPr>
        <p:spPr>
          <a:xfrm>
            <a:off x="517375" y="168625"/>
            <a:ext cx="44727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100" b="1">
                <a:solidFill>
                  <a:srgbClr val="FFFFFF"/>
                </a:solidFill>
                <a:latin typeface="Caveat"/>
                <a:ea typeface="Caveat"/>
                <a:cs typeface="Caveat"/>
                <a:sym typeface="Caveat"/>
              </a:rPr>
              <a:t>Libraries Importing</a:t>
            </a:r>
            <a:endParaRPr sz="3100" b="1">
              <a:solidFill>
                <a:srgbClr val="FFFFFF"/>
              </a:solidFill>
              <a:latin typeface="Caveat"/>
              <a:ea typeface="Caveat"/>
              <a:cs typeface="Caveat"/>
              <a:sym typeface="Cave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0"/>
          <p:cNvSpPr txBox="1">
            <a:spLocks noGrp="1"/>
          </p:cNvSpPr>
          <p:nvPr>
            <p:ph type="title"/>
          </p:nvPr>
        </p:nvSpPr>
        <p:spPr>
          <a:xfrm>
            <a:off x="720000" y="2740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400">
                <a:latin typeface="Caveat"/>
                <a:ea typeface="Caveat"/>
                <a:cs typeface="Caveat"/>
                <a:sym typeface="Caveat"/>
              </a:rPr>
              <a:t>CNN</a:t>
            </a:r>
            <a:endParaRPr sz="3400">
              <a:latin typeface="Caveat"/>
              <a:ea typeface="Caveat"/>
              <a:cs typeface="Caveat"/>
              <a:sym typeface="Caveat"/>
            </a:endParaRPr>
          </a:p>
        </p:txBody>
      </p:sp>
      <p:sp>
        <p:nvSpPr>
          <p:cNvPr id="147" name="Google Shape;147;p30"/>
          <p:cNvSpPr txBox="1"/>
          <p:nvPr/>
        </p:nvSpPr>
        <p:spPr>
          <a:xfrm>
            <a:off x="894750" y="1384625"/>
            <a:ext cx="2767500" cy="364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lt2"/>
                </a:solidFill>
                <a:latin typeface="Fira Sans Condensed Light"/>
                <a:ea typeface="Fira Sans Condensed Light"/>
                <a:cs typeface="Fira Sans Condensed Light"/>
                <a:sym typeface="Fira Sans Condensed Light"/>
              </a:rPr>
              <a:t> Convolutional neural network is composed of multiple building blocks, such as convolution layers, pooling layers, and fully connected layers, and is designed to automatically and adaptively learn spatial hierarchies of features through a backpropagation algorithm</a:t>
            </a:r>
            <a:endParaRPr sz="1500">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r>
              <a:rPr lang="en-GB" sz="1500">
                <a:solidFill>
                  <a:schemeClr val="lt2"/>
                </a:solidFill>
                <a:latin typeface="Fira Sans Condensed Light"/>
                <a:ea typeface="Fira Sans Condensed Light"/>
                <a:cs typeface="Fira Sans Condensed Light"/>
                <a:sym typeface="Fira Sans Condensed Light"/>
              </a:rPr>
              <a:t>Its role is to reduce the images into a form which is easier to process, without losing features which are critical for getting a good prediction</a:t>
            </a:r>
            <a:endParaRPr sz="1500">
              <a:solidFill>
                <a:schemeClr val="lt2"/>
              </a:solidFill>
              <a:latin typeface="Fira Sans Condensed Light"/>
              <a:ea typeface="Fira Sans Condensed Light"/>
              <a:cs typeface="Fira Sans Condensed Light"/>
              <a:sym typeface="Fira Sans Condensed Light"/>
            </a:endParaRPr>
          </a:p>
          <a:p>
            <a:pPr marL="0" lvl="0" indent="0" algn="l" rtl="0">
              <a:spcBef>
                <a:spcPts val="0"/>
              </a:spcBef>
              <a:spcAft>
                <a:spcPts val="0"/>
              </a:spcAft>
              <a:buNone/>
            </a:pPr>
            <a:endParaRPr sz="1500">
              <a:solidFill>
                <a:schemeClr val="lt2"/>
              </a:solidFill>
              <a:latin typeface="Fira Sans Condensed Light"/>
              <a:ea typeface="Fira Sans Condensed Light"/>
              <a:cs typeface="Fira Sans Condensed Light"/>
              <a:sym typeface="Fira Sans Condensed Light"/>
            </a:endParaRPr>
          </a:p>
        </p:txBody>
      </p:sp>
      <p:pic>
        <p:nvPicPr>
          <p:cNvPr id="148" name="Google Shape;148;p30" descr="figure4"/>
          <p:cNvPicPr preferRelativeResize="0"/>
          <p:nvPr/>
        </p:nvPicPr>
        <p:blipFill>
          <a:blip r:embed="rId3">
            <a:alphaModFix/>
          </a:blip>
          <a:stretch>
            <a:fillRect/>
          </a:stretch>
        </p:blipFill>
        <p:spPr>
          <a:xfrm>
            <a:off x="4235250" y="2571750"/>
            <a:ext cx="3906576" cy="2186625"/>
          </a:xfrm>
          <a:prstGeom prst="rect">
            <a:avLst/>
          </a:prstGeom>
          <a:noFill/>
          <a:ln>
            <a:noFill/>
          </a:ln>
        </p:spPr>
      </p:pic>
      <p:sp>
        <p:nvSpPr>
          <p:cNvPr id="149" name="Google Shape;149;p30"/>
          <p:cNvSpPr txBox="1"/>
          <p:nvPr/>
        </p:nvSpPr>
        <p:spPr>
          <a:xfrm>
            <a:off x="4514775" y="1482475"/>
            <a:ext cx="3256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b="1">
                <a:solidFill>
                  <a:schemeClr val="accent4"/>
                </a:solidFill>
                <a:latin typeface="Caveat"/>
                <a:ea typeface="Caveat"/>
                <a:cs typeface="Caveat"/>
                <a:sym typeface="Caveat"/>
              </a:rPr>
              <a:t>Convolution operation</a:t>
            </a:r>
            <a:endParaRPr sz="2600" b="1">
              <a:solidFill>
                <a:schemeClr val="accent4"/>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1074</Words>
  <PresentationFormat>On-screen Show (16:9)</PresentationFormat>
  <Paragraphs>101</Paragraphs>
  <Slides>31</Slides>
  <Notes>31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Arial</vt:lpstr>
      <vt:lpstr>Caveat</vt:lpstr>
      <vt:lpstr>Anton</vt:lpstr>
      <vt:lpstr>Rajdhani</vt:lpstr>
      <vt:lpstr>Comfortaa</vt:lpstr>
      <vt:lpstr>Fira Sans Condensed Light</vt:lpstr>
      <vt:lpstr>Advent Pro Light</vt:lpstr>
      <vt:lpstr>Comfortaa Regular</vt:lpstr>
      <vt:lpstr>Caveat Regular</vt:lpstr>
      <vt:lpstr>Fira Sans Condensed</vt:lpstr>
      <vt:lpstr>Comic Sans MS</vt:lpstr>
      <vt:lpstr>Josefin Slab</vt:lpstr>
      <vt:lpstr>Ai Tech Agency by Slidesgo</vt:lpstr>
      <vt:lpstr>Image Captioning </vt:lpstr>
      <vt:lpstr>Slide 2</vt:lpstr>
      <vt:lpstr>Motivation</vt:lpstr>
      <vt:lpstr>Slide 4</vt:lpstr>
      <vt:lpstr>DATA COLLECTION</vt:lpstr>
      <vt:lpstr>Slide 6</vt:lpstr>
      <vt:lpstr>Major Libraries used….</vt:lpstr>
      <vt:lpstr>Slide 8</vt:lpstr>
      <vt:lpstr>CNN</vt:lpstr>
      <vt:lpstr>Slide 10</vt:lpstr>
      <vt:lpstr>Slide 11</vt:lpstr>
      <vt:lpstr>Recurrent neural network</vt:lpstr>
      <vt:lpstr>Slide 13</vt:lpstr>
      <vt:lpstr>Concepts Used</vt:lpstr>
      <vt:lpstr>Encoder</vt:lpstr>
      <vt:lpstr>Slide 16</vt:lpstr>
      <vt:lpstr>Slide 17</vt:lpstr>
      <vt:lpstr>Slide 18</vt:lpstr>
      <vt:lpstr>Slide 19</vt:lpstr>
      <vt:lpstr>Slide 20</vt:lpstr>
      <vt:lpstr>Decoder</vt:lpstr>
      <vt:lpstr>Slide 22</vt:lpstr>
      <vt:lpstr>Slide 23</vt:lpstr>
      <vt:lpstr>Beam Search</vt:lpstr>
      <vt:lpstr>Slide 25</vt:lpstr>
      <vt:lpstr>Attention </vt:lpstr>
      <vt:lpstr>Implementation</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Captioning </dc:title>
  <cp:lastModifiedBy>hp</cp:lastModifiedBy>
  <cp:revision>2</cp:revision>
  <dcterms:modified xsi:type="dcterms:W3CDTF">2022-04-28T16:15:59Z</dcterms:modified>
</cp:coreProperties>
</file>